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83"/>
  </p:notesMasterIdLst>
  <p:handoutMasterIdLst>
    <p:handoutMasterId r:id="rId84"/>
  </p:handoutMasterIdLst>
  <p:sldIdLst>
    <p:sldId id="367" r:id="rId2"/>
    <p:sldId id="417" r:id="rId3"/>
    <p:sldId id="418" r:id="rId4"/>
    <p:sldId id="419" r:id="rId5"/>
    <p:sldId id="555" r:id="rId6"/>
    <p:sldId id="516" r:id="rId7"/>
    <p:sldId id="556" r:id="rId8"/>
    <p:sldId id="554" r:id="rId9"/>
    <p:sldId id="557" r:id="rId10"/>
    <p:sldId id="532" r:id="rId11"/>
    <p:sldId id="533" r:id="rId12"/>
    <p:sldId id="534" r:id="rId13"/>
    <p:sldId id="537" r:id="rId14"/>
    <p:sldId id="538" r:id="rId15"/>
    <p:sldId id="376" r:id="rId16"/>
    <p:sldId id="535" r:id="rId17"/>
    <p:sldId id="536" r:id="rId18"/>
    <p:sldId id="546" r:id="rId19"/>
    <p:sldId id="558" r:id="rId20"/>
    <p:sldId id="559" r:id="rId21"/>
    <p:sldId id="560" r:id="rId22"/>
    <p:sldId id="261" r:id="rId23"/>
    <p:sldId id="561" r:id="rId24"/>
    <p:sldId id="262" r:id="rId25"/>
    <p:sldId id="434" r:id="rId26"/>
    <p:sldId id="435" r:id="rId27"/>
    <p:sldId id="436" r:id="rId28"/>
    <p:sldId id="379" r:id="rId29"/>
    <p:sldId id="380" r:id="rId30"/>
    <p:sldId id="423" r:id="rId31"/>
    <p:sldId id="430" r:id="rId32"/>
    <p:sldId id="433" r:id="rId33"/>
    <p:sldId id="431" r:id="rId34"/>
    <p:sldId id="422" r:id="rId35"/>
    <p:sldId id="424" r:id="rId36"/>
    <p:sldId id="425" r:id="rId37"/>
    <p:sldId id="426" r:id="rId38"/>
    <p:sldId id="427" r:id="rId39"/>
    <p:sldId id="428" r:id="rId40"/>
    <p:sldId id="429" r:id="rId41"/>
    <p:sldId id="399" r:id="rId42"/>
    <p:sldId id="400" r:id="rId43"/>
    <p:sldId id="409" r:id="rId44"/>
    <p:sldId id="410" r:id="rId45"/>
    <p:sldId id="411" r:id="rId46"/>
    <p:sldId id="539" r:id="rId47"/>
    <p:sldId id="432" r:id="rId48"/>
    <p:sldId id="540" r:id="rId49"/>
    <p:sldId id="541" r:id="rId50"/>
    <p:sldId id="542" r:id="rId51"/>
    <p:sldId id="512" r:id="rId52"/>
    <p:sldId id="513" r:id="rId53"/>
    <p:sldId id="564" r:id="rId54"/>
    <p:sldId id="543" r:id="rId55"/>
    <p:sldId id="544" r:id="rId56"/>
    <p:sldId id="545" r:id="rId57"/>
    <p:sldId id="547" r:id="rId58"/>
    <p:sldId id="565" r:id="rId59"/>
    <p:sldId id="566" r:id="rId60"/>
    <p:sldId id="548" r:id="rId61"/>
    <p:sldId id="549" r:id="rId62"/>
    <p:sldId id="550" r:id="rId63"/>
    <p:sldId id="570" r:id="rId64"/>
    <p:sldId id="347" r:id="rId65"/>
    <p:sldId id="368" r:id="rId66"/>
    <p:sldId id="335" r:id="rId67"/>
    <p:sldId id="562" r:id="rId68"/>
    <p:sldId id="552" r:id="rId69"/>
    <p:sldId id="443" r:id="rId70"/>
    <p:sldId id="571" r:id="rId71"/>
    <p:sldId id="572" r:id="rId72"/>
    <p:sldId id="518" r:id="rId73"/>
    <p:sldId id="573" r:id="rId74"/>
    <p:sldId id="574" r:id="rId75"/>
    <p:sldId id="575" r:id="rId76"/>
    <p:sldId id="576" r:id="rId77"/>
    <p:sldId id="577" r:id="rId78"/>
    <p:sldId id="579" r:id="rId79"/>
    <p:sldId id="580" r:id="rId80"/>
    <p:sldId id="581" r:id="rId81"/>
    <p:sldId id="582" r:id="rId82"/>
  </p:sldIdLst>
  <p:sldSz cx="9144000" cy="6858000" type="screen4x3"/>
  <p:notesSz cx="10234613" cy="70993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uno Silva" initials="NS" lastIdx="3" clrIdx="0"/>
  <p:cmAuthor id="1" name="Paulo Gandra de Sousa" initials="PGdS" lastIdx="17" clrIdx="1"/>
  <p:cmAuthor id="2" name="Jorge Santos" initials="AJS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66" autoAdjust="0"/>
    <p:restoredTop sz="81958" autoAdjust="0"/>
  </p:normalViewPr>
  <p:slideViewPr>
    <p:cSldViewPr>
      <p:cViewPr varScale="1">
        <p:scale>
          <a:sx n="67" d="100"/>
          <a:sy n="67" d="100"/>
        </p:scale>
        <p:origin x="190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627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3-25T15:40:34.930" idx="6">
    <p:pos x="10" y="10"/>
    <p:text>poderia ser atualizado para nao aparecer ExpenseType, mas de momento não é preocupante pois mostra o principio de abstract factory</p:text>
    <p:extLst>
      <p:ext uri="{C676402C-5697-4E1C-873F-D02D1690AC5C}">
        <p15:threadingInfo xmlns:p15="http://schemas.microsoft.com/office/powerpoint/2012/main" timeZoneBias="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435444" cy="354495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6949" y="1"/>
            <a:ext cx="4435444" cy="354495"/>
          </a:xfrm>
          <a:prstGeom prst="rect">
            <a:avLst/>
          </a:prstGeom>
        </p:spPr>
        <p:txBody>
          <a:bodyPr vert="horz" lIns="95070" tIns="47535" rIns="95070" bIns="47535" rtlCol="0"/>
          <a:lstStyle>
            <a:lvl1pPr algn="r">
              <a:defRPr sz="1200"/>
            </a:lvl1pPr>
          </a:lstStyle>
          <a:p>
            <a:fld id="{DF9BBED1-C878-4044-B70F-841416CAC1AE}" type="datetimeFigureOut">
              <a:rPr lang="en-US" smtClean="0"/>
              <a:pPr/>
              <a:t>3/31/2020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743632"/>
            <a:ext cx="4435444" cy="354495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6949" y="6743632"/>
            <a:ext cx="4435444" cy="354495"/>
          </a:xfrm>
          <a:prstGeom prst="rect">
            <a:avLst/>
          </a:prstGeom>
        </p:spPr>
        <p:txBody>
          <a:bodyPr vert="horz" lIns="95070" tIns="47535" rIns="95070" bIns="47535" rtlCol="0" anchor="b"/>
          <a:lstStyle>
            <a:lvl1pPr algn="r">
              <a:defRPr sz="1200"/>
            </a:lvl1pPr>
          </a:lstStyle>
          <a:p>
            <a:fld id="{D7D9A969-75A7-403D-A555-777A6053A7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31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434998" cy="354965"/>
          </a:xfrm>
          <a:prstGeom prst="rect">
            <a:avLst/>
          </a:prstGeom>
        </p:spPr>
        <p:txBody>
          <a:bodyPr vert="horz" lIns="102980" tIns="51490" rIns="102980" bIns="51490" rtlCol="0"/>
          <a:lstStyle>
            <a:lvl1pPr algn="l">
              <a:defRPr sz="14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9" y="1"/>
            <a:ext cx="4434998" cy="354965"/>
          </a:xfrm>
          <a:prstGeom prst="rect">
            <a:avLst/>
          </a:prstGeom>
        </p:spPr>
        <p:txBody>
          <a:bodyPr vert="horz" lIns="102980" tIns="51490" rIns="102980" bIns="51490" rtlCol="0"/>
          <a:lstStyle>
            <a:lvl1pPr algn="r">
              <a:defRPr sz="1400"/>
            </a:lvl1pPr>
          </a:lstStyle>
          <a:p>
            <a:fld id="{754636F6-6535-4DFB-8291-07E7DDBE6239}" type="datetimeFigureOut">
              <a:rPr lang="pt-PT" smtClean="0"/>
              <a:pPr/>
              <a:t>31/03/2020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4863" y="531813"/>
            <a:ext cx="3544887" cy="2660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2980" tIns="51490" rIns="102980" bIns="5149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102980" tIns="51490" rIns="102980" bIns="514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743104"/>
            <a:ext cx="4434998" cy="354965"/>
          </a:xfrm>
          <a:prstGeom prst="rect">
            <a:avLst/>
          </a:prstGeom>
        </p:spPr>
        <p:txBody>
          <a:bodyPr vert="horz" lIns="102980" tIns="51490" rIns="102980" bIns="51490" rtlCol="0" anchor="b"/>
          <a:lstStyle>
            <a:lvl1pPr algn="l">
              <a:defRPr sz="14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9" y="6743104"/>
            <a:ext cx="4434998" cy="354965"/>
          </a:xfrm>
          <a:prstGeom prst="rect">
            <a:avLst/>
          </a:prstGeom>
        </p:spPr>
        <p:txBody>
          <a:bodyPr vert="horz" lIns="102980" tIns="51490" rIns="102980" bIns="51490" rtlCol="0" anchor="b"/>
          <a:lstStyle>
            <a:lvl1pPr algn="r">
              <a:defRPr sz="1400"/>
            </a:lvl1pPr>
          </a:lstStyle>
          <a:p>
            <a:fld id="{54F76911-F589-44E9-8155-61F0472246BF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1425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38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411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3 packages </a:t>
            </a:r>
            <a:r>
              <a:rPr lang="en-GB" dirty="0" err="1"/>
              <a:t>principais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Model – classes </a:t>
            </a:r>
            <a:r>
              <a:rPr lang="en-GB" dirty="0" err="1"/>
              <a:t>utilitárias</a:t>
            </a:r>
            <a:r>
              <a:rPr lang="en-GB" dirty="0"/>
              <a:t> </a:t>
            </a: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dirty="0" err="1"/>
              <a:t>podem</a:t>
            </a:r>
            <a:r>
              <a:rPr lang="en-GB" dirty="0"/>
              <a:t> </a:t>
            </a:r>
            <a:r>
              <a:rPr lang="en-GB" dirty="0" err="1"/>
              <a:t>ser</a:t>
            </a:r>
            <a:r>
              <a:rPr lang="en-GB" dirty="0"/>
              <a:t> </a:t>
            </a:r>
            <a:r>
              <a:rPr lang="en-GB" dirty="0" err="1"/>
              <a:t>usadas</a:t>
            </a:r>
            <a:r>
              <a:rPr lang="en-GB" dirty="0"/>
              <a:t> </a:t>
            </a:r>
            <a:r>
              <a:rPr lang="en-GB" dirty="0" err="1"/>
              <a:t>em</a:t>
            </a:r>
            <a:r>
              <a:rPr lang="en-GB" dirty="0"/>
              <a:t> </a:t>
            </a:r>
            <a:r>
              <a:rPr lang="en-GB" dirty="0" err="1"/>
              <a:t>qq</a:t>
            </a:r>
            <a:r>
              <a:rPr lang="en-GB" dirty="0"/>
              <a:t> </a:t>
            </a:r>
            <a:r>
              <a:rPr lang="en-GB" dirty="0" err="1"/>
              <a:t>modelo</a:t>
            </a:r>
            <a:r>
              <a:rPr lang="en-GB" dirty="0"/>
              <a:t>, ex., «value object» Money</a:t>
            </a:r>
          </a:p>
          <a:p>
            <a:pPr marL="171450" indent="-171450">
              <a:buFontTx/>
              <a:buChar char="-"/>
            </a:pPr>
            <a:r>
              <a:rPr lang="en-GB" dirty="0"/>
              <a:t>Patterns – </a:t>
            </a:r>
            <a:r>
              <a:rPr lang="en-GB" dirty="0" err="1"/>
              <a:t>essencialmente</a:t>
            </a:r>
            <a:r>
              <a:rPr lang="en-GB" dirty="0"/>
              <a:t> interfaces para “</a:t>
            </a:r>
            <a:r>
              <a:rPr lang="en-GB" dirty="0" err="1"/>
              <a:t>marcação</a:t>
            </a:r>
            <a:r>
              <a:rPr lang="en-GB" dirty="0"/>
              <a:t>” de classes DDD. </a:t>
            </a:r>
            <a:r>
              <a:rPr lang="en-GB" dirty="0" err="1"/>
              <a:t>Possui</a:t>
            </a:r>
            <a:r>
              <a:rPr lang="en-GB" dirty="0"/>
              <a:t> </a:t>
            </a:r>
            <a:r>
              <a:rPr lang="en-GB" dirty="0" err="1"/>
              <a:t>subpackage</a:t>
            </a:r>
            <a:r>
              <a:rPr lang="en-GB" dirty="0"/>
              <a:t> com </a:t>
            </a:r>
            <a:r>
              <a:rPr lang="en-GB" dirty="0" err="1"/>
              <a:t>implementações</a:t>
            </a:r>
            <a:r>
              <a:rPr lang="en-GB" dirty="0"/>
              <a:t> </a:t>
            </a:r>
            <a:r>
              <a:rPr lang="en-GB" dirty="0" err="1"/>
              <a:t>auxiliares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Persistence.jpa</a:t>
            </a:r>
            <a:r>
              <a:rPr lang="en-GB" dirty="0"/>
              <a:t> – </a:t>
            </a:r>
            <a:r>
              <a:rPr lang="en-GB" dirty="0" err="1"/>
              <a:t>classe</a:t>
            </a:r>
            <a:r>
              <a:rPr lang="en-GB" dirty="0"/>
              <a:t> </a:t>
            </a:r>
            <a:r>
              <a:rPr lang="en-GB" dirty="0" err="1"/>
              <a:t>utilitária</a:t>
            </a:r>
            <a:r>
              <a:rPr lang="en-GB" dirty="0"/>
              <a:t> </a:t>
            </a:r>
            <a:r>
              <a:rPr lang="en-GB" dirty="0" err="1"/>
              <a:t>JpaRepository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534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Necessidade de suportar duas persistências</a:t>
            </a:r>
          </a:p>
          <a:p>
            <a:pPr lvl="1"/>
            <a:r>
              <a:rPr lang="pt-PT" dirty="0"/>
              <a:t>Em memória</a:t>
            </a:r>
          </a:p>
          <a:p>
            <a:pPr lvl="1"/>
            <a:r>
              <a:rPr lang="pt-PT" dirty="0"/>
              <a:t>BD usando ORM JPA</a:t>
            </a:r>
          </a:p>
          <a:p>
            <a:pPr lvl="1"/>
            <a:r>
              <a:rPr lang="pt-PT" dirty="0"/>
              <a:t>Esconder este pormenor do restante código</a:t>
            </a:r>
          </a:p>
          <a:p>
            <a:pPr marL="365760" lvl="1" indent="0">
              <a:buNone/>
            </a:pPr>
            <a:endParaRPr lang="pt-PT" dirty="0"/>
          </a:p>
          <a:p>
            <a:pPr lvl="1"/>
            <a:r>
              <a:rPr lang="pt-PT" dirty="0"/>
              <a:t>Vários repositórios (um por agregado)</a:t>
            </a:r>
          </a:p>
          <a:p>
            <a:pPr lvl="1"/>
            <a:r>
              <a:rPr lang="pt-PT" dirty="0"/>
              <a:t>Fábrica para os repositórios de acordo com tipo de persistência</a:t>
            </a:r>
          </a:p>
          <a:p>
            <a:pPr lvl="1"/>
            <a:endParaRPr lang="pt-PT" dirty="0"/>
          </a:p>
          <a:p>
            <a:pPr lvl="1"/>
            <a:r>
              <a:rPr lang="pt-PT" dirty="0"/>
              <a:t>Fábrica de fábricas para esconder lógica de criação de qual o tipo de persistência a usar</a:t>
            </a:r>
          </a:p>
          <a:p>
            <a:pPr lvl="1"/>
            <a:endParaRPr lang="pt-PT" dirty="0"/>
          </a:p>
          <a:p>
            <a:pPr lvl="1"/>
            <a:r>
              <a:rPr lang="pt-PT" dirty="0" err="1"/>
              <a:t>Abstract</a:t>
            </a:r>
            <a:r>
              <a:rPr lang="pt-PT" dirty="0"/>
              <a:t> </a:t>
            </a:r>
            <a:r>
              <a:rPr lang="pt-PT" dirty="0" err="1"/>
              <a:t>Factory</a:t>
            </a:r>
            <a:r>
              <a:rPr lang="pt-PT" dirty="0"/>
              <a:t> </a:t>
            </a:r>
            <a:r>
              <a:rPr lang="pt-PT" dirty="0" err="1"/>
              <a:t>Pattern</a:t>
            </a:r>
            <a:endParaRPr lang="pt-PT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6561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repository is defined by an interface</a:t>
            </a:r>
            <a:r>
              <a:rPr lang="en-GB" baseline="0" dirty="0"/>
              <a:t> that is the well known contract to the rest of the application. We will have one repository per domain aggregate.</a:t>
            </a:r>
          </a:p>
          <a:p>
            <a:r>
              <a:rPr lang="en-GB" baseline="0" dirty="0"/>
              <a:t>Since we have interfaces we need a factory to hide the details of the concrete object to create. E.g., </a:t>
            </a:r>
            <a:r>
              <a:rPr lang="en-GB" baseline="0" dirty="0" err="1"/>
              <a:t>ExpenseTypeRepositoryFactory</a:t>
            </a:r>
            <a:endParaRPr lang="en-GB" baseline="0" dirty="0"/>
          </a:p>
          <a:p>
            <a:r>
              <a:rPr lang="en-GB" baseline="0" dirty="0"/>
              <a:t>Since we have several repositories we group their creation in a single factory (i.e., </a:t>
            </a:r>
            <a:r>
              <a:rPr lang="en-GB" baseline="0" dirty="0" err="1"/>
              <a:t>RepositoryFactory</a:t>
            </a:r>
            <a:r>
              <a:rPr lang="en-GB" baseline="0" dirty="0"/>
              <a:t>) to avoid duplication of code, i.e., each factory would have the decision code to choose which implementation to create. This way the </a:t>
            </a:r>
            <a:r>
              <a:rPr lang="en-GB" baseline="0" dirty="0" err="1"/>
              <a:t>JpaFactory</a:t>
            </a:r>
            <a:r>
              <a:rPr lang="en-GB" baseline="0" dirty="0"/>
              <a:t> knows it only creates </a:t>
            </a:r>
            <a:r>
              <a:rPr lang="en-GB" baseline="0" dirty="0" err="1"/>
              <a:t>Jpa</a:t>
            </a:r>
            <a:r>
              <a:rPr lang="en-GB" baseline="0"/>
              <a:t> implementations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1758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046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806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Extrato</a:t>
            </a:r>
            <a:r>
              <a:rPr lang="en-GB" dirty="0"/>
              <a:t> </a:t>
            </a:r>
            <a:r>
              <a:rPr lang="en-GB" dirty="0" err="1"/>
              <a:t>faltam</a:t>
            </a:r>
            <a:r>
              <a:rPr lang="en-GB" dirty="0"/>
              <a:t> </a:t>
            </a:r>
            <a:r>
              <a:rPr lang="en-GB" dirty="0" err="1"/>
              <a:t>aqui</a:t>
            </a:r>
            <a:r>
              <a:rPr lang="en-GB" dirty="0"/>
              <a:t> </a:t>
            </a:r>
            <a:r>
              <a:rPr lang="en-GB" dirty="0" err="1"/>
              <a:t>alguns</a:t>
            </a:r>
            <a:r>
              <a:rPr lang="en-GB" dirty="0"/>
              <a:t> </a:t>
            </a:r>
            <a:r>
              <a:rPr lang="en-GB" dirty="0" err="1"/>
              <a:t>métodos</a:t>
            </a:r>
            <a:r>
              <a:rPr lang="en-GB" dirty="0"/>
              <a:t>. </a:t>
            </a:r>
            <a:r>
              <a:rPr lang="en-GB" dirty="0" err="1"/>
              <a:t>Devem</a:t>
            </a:r>
            <a:r>
              <a:rPr lang="en-GB" dirty="0"/>
              <a:t> </a:t>
            </a:r>
            <a:r>
              <a:rPr lang="en-GB" dirty="0" err="1"/>
              <a:t>ver</a:t>
            </a:r>
            <a:r>
              <a:rPr lang="en-GB" dirty="0"/>
              <a:t> o </a:t>
            </a:r>
            <a:r>
              <a:rPr lang="en-GB" dirty="0" err="1"/>
              <a:t>código</a:t>
            </a:r>
            <a:r>
              <a:rPr lang="en-GB" dirty="0"/>
              <a:t> </a:t>
            </a:r>
            <a:r>
              <a:rPr lang="en-GB" dirty="0" err="1"/>
              <a:t>fonte</a:t>
            </a:r>
            <a:r>
              <a:rPr lang="en-GB" dirty="0"/>
              <a:t> </a:t>
            </a:r>
            <a:r>
              <a:rPr lang="en-GB" dirty="0" err="1"/>
              <a:t>completo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76911-F589-44E9-8155-61F0472246BF}" type="slidenum">
              <a:rPr lang="pt-PT" smtClean="0"/>
              <a:pPr/>
              <a:t>66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1195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2AE-4D74-4601-B435-B179E428ACD9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3B1D-A57E-46BD-9617-845A2C51AEF7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03643B1D-A57E-46BD-9617-845A2C51AEF7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259044"/>
            <a:ext cx="9144000" cy="45719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304763"/>
          </a:xfrm>
          <a:prstGeom prst="rect">
            <a:avLst/>
          </a:prstGeom>
          <a:solidFill>
            <a:srgbClr val="8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1636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3643B1D-A57E-46BD-9617-845A2C51AEF7}" type="datetime1">
              <a:rPr lang="pt-PT" smtClean="0"/>
              <a:pPr/>
              <a:t>31/03/2020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24A9932-4E76-455F-8E1A-2CC10C89B014}" type="slidenum">
              <a:rPr lang="pt-PT" smtClean="0"/>
              <a:pPr/>
              <a:t>‹#›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ransition spd="med">
    <p:fade/>
  </p:transition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sep.ipp.p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EAPLI Framework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1942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 Driven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DDD pattern interfaces</a:t>
            </a:r>
          </a:p>
          <a:p>
            <a:pPr lvl="1"/>
            <a:r>
              <a:rPr lang="en-GB" dirty="0" err="1"/>
              <a:t>ValueObject</a:t>
            </a:r>
            <a:endParaRPr lang="en-GB" dirty="0"/>
          </a:p>
          <a:p>
            <a:pPr lvl="1"/>
            <a:r>
              <a:rPr lang="en-GB" dirty="0" err="1"/>
              <a:t>DomainEntity</a:t>
            </a:r>
            <a:endParaRPr lang="en-GB" dirty="0"/>
          </a:p>
          <a:p>
            <a:pPr lvl="1"/>
            <a:r>
              <a:rPr lang="en-GB" dirty="0" err="1"/>
              <a:t>AggregateRoot</a:t>
            </a: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10</a:t>
            </a:fld>
            <a:endParaRPr lang="pt-PT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1ABEA6C-ECBE-4C83-951F-559782864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997" y="1333499"/>
            <a:ext cx="3419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153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11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DomainEntity.java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A02CF4-9478-4277-8887-C4DFC22AEF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5" t="7589" r="21024" b="2549"/>
          <a:stretch/>
        </p:blipFill>
        <p:spPr>
          <a:xfrm>
            <a:off x="1000454" y="1054816"/>
            <a:ext cx="6955922" cy="554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1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12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ValueObject.java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4F469-DA68-4747-BE4C-505F914C0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2" t="7759" r="20391" b="4398"/>
          <a:stretch/>
        </p:blipFill>
        <p:spPr>
          <a:xfrm>
            <a:off x="1018202" y="1085646"/>
            <a:ext cx="6984268" cy="53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9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13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AggregateRoot.java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AF95F-916E-4FE5-AB5F-C55F5FD60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7592" r="20469" b="3060"/>
          <a:stretch/>
        </p:blipFill>
        <p:spPr>
          <a:xfrm>
            <a:off x="1002118" y="1105547"/>
            <a:ext cx="7016436" cy="55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14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Identifiable.java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40681-EFDA-404E-92ED-6F237D1C3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7592" r="20469" b="3060"/>
          <a:stretch/>
        </p:blipFill>
        <p:spPr>
          <a:xfrm>
            <a:off x="1063782" y="1098887"/>
            <a:ext cx="7016436" cy="55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9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 Driven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Domain objects</a:t>
            </a:r>
          </a:p>
          <a:p>
            <a:pPr lvl="1"/>
            <a:r>
              <a:rPr lang="en-GB" dirty="0"/>
              <a:t>Money</a:t>
            </a:r>
          </a:p>
          <a:p>
            <a:pPr lvl="1"/>
            <a:r>
              <a:rPr lang="en-GB" dirty="0"/>
              <a:t>Range</a:t>
            </a:r>
          </a:p>
          <a:p>
            <a:pPr lvl="1"/>
            <a:r>
              <a:rPr lang="en-GB" dirty="0"/>
              <a:t>Time period</a:t>
            </a:r>
          </a:p>
          <a:p>
            <a:pPr lvl="1"/>
            <a:r>
              <a:rPr lang="en-GB" dirty="0"/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15</a:t>
            </a:fld>
            <a:endParaRPr lang="pt-P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A6EFA0-71F9-45AC-BE63-26EFF2F38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989" y="998934"/>
            <a:ext cx="3419475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97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16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Money.java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C9A3A-CDE6-4E68-AE2B-2EB0FAEE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8" t="7806" r="21372" b="6180"/>
          <a:stretch/>
        </p:blipFill>
        <p:spPr>
          <a:xfrm>
            <a:off x="1053952" y="1088740"/>
            <a:ext cx="6912768" cy="530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96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17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MoneyAddTest.java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E826E-7580-44A8-B9F4-AB1C5619E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36" r="20075" b="2868"/>
          <a:stretch/>
        </p:blipFill>
        <p:spPr>
          <a:xfrm>
            <a:off x="35496" y="1075872"/>
            <a:ext cx="9131776" cy="54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00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Persistence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6CD7CF-0CFF-4B13-8E9F-06A97F264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012" y="3546618"/>
            <a:ext cx="8022336" cy="1466557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0573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Persistence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Persistence</a:t>
            </a:r>
          </a:p>
          <a:p>
            <a:pPr lvl="1"/>
            <a:r>
              <a:rPr lang="en-GB" dirty="0"/>
              <a:t>Repository interfaces</a:t>
            </a:r>
          </a:p>
          <a:p>
            <a:r>
              <a:rPr lang="en-GB" dirty="0"/>
              <a:t>Implementations</a:t>
            </a:r>
          </a:p>
          <a:p>
            <a:pPr lvl="1"/>
            <a:r>
              <a:rPr lang="en-GB" dirty="0"/>
              <a:t>JPA</a:t>
            </a:r>
          </a:p>
          <a:p>
            <a:pPr lvl="1"/>
            <a:r>
              <a:rPr lang="en-GB" dirty="0" err="1"/>
              <a:t>InMemory</a:t>
            </a:r>
            <a:endParaRPr lang="en-GB" dirty="0"/>
          </a:p>
          <a:p>
            <a:pPr lvl="1"/>
            <a:r>
              <a:rPr lang="en-GB" dirty="0"/>
              <a:t>Spring Data JPA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19</a:t>
            </a:fld>
            <a:endParaRPr lang="pt-PT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2569E173-A30A-4D11-BA71-34150798C0FA}"/>
              </a:ext>
            </a:extLst>
          </p:cNvPr>
          <p:cNvSpPr/>
          <p:nvPr/>
        </p:nvSpPr>
        <p:spPr>
          <a:xfrm>
            <a:off x="1151620" y="5111365"/>
            <a:ext cx="2700300" cy="1008112"/>
          </a:xfrm>
          <a:prstGeom prst="borderCallout1">
            <a:avLst>
              <a:gd name="adj1" fmla="val -6282"/>
              <a:gd name="adj2" fmla="val 32859"/>
              <a:gd name="adj3" fmla="val -73501"/>
              <a:gd name="adj4" fmla="val 32814"/>
            </a:avLst>
          </a:prstGeom>
          <a:solidFill>
            <a:schemeClr val="bg1"/>
          </a:solidFill>
          <a:ln w="28575" cmpd="sng">
            <a:solidFill>
              <a:srgbClr val="C00000">
                <a:alpha val="99000"/>
              </a:srgb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C00000"/>
                </a:solidFill>
              </a:rPr>
              <a:t>For EAPLI, spring and spring data are out of scope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A2B6B91-3729-472E-AEA5-A4469B221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12" y="1024613"/>
            <a:ext cx="418147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89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it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Standard application framework developed in the scope of the course unit “</a:t>
            </a:r>
            <a:r>
              <a:rPr lang="en-GB" dirty="0" err="1"/>
              <a:t>Engenharia</a:t>
            </a:r>
            <a:r>
              <a:rPr lang="en-GB" dirty="0"/>
              <a:t> de </a:t>
            </a:r>
            <a:r>
              <a:rPr lang="en-GB" dirty="0" err="1"/>
              <a:t>Aplicações</a:t>
            </a:r>
            <a:r>
              <a:rPr lang="en-GB" dirty="0"/>
              <a:t>” at </a:t>
            </a:r>
            <a:r>
              <a:rPr lang="en-GB" dirty="0" err="1"/>
              <a:t>Instituto</a:t>
            </a:r>
            <a:r>
              <a:rPr lang="en-GB" dirty="0"/>
              <a:t> Superior de </a:t>
            </a:r>
            <a:r>
              <a:rPr lang="en-GB" dirty="0" err="1"/>
              <a:t>Engenharia</a:t>
            </a:r>
            <a:r>
              <a:rPr lang="en-GB" dirty="0"/>
              <a:t> do Porto </a:t>
            </a:r>
            <a:r>
              <a:rPr lang="en-GB" dirty="0">
                <a:hlinkClick r:id="rId2"/>
              </a:rPr>
              <a:t>http://www.isep.ipp.pt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1727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Repository</a:t>
            </a:r>
          </a:p>
          <a:p>
            <a:endParaRPr lang="en-GB" dirty="0"/>
          </a:p>
          <a:p>
            <a:r>
              <a:rPr lang="en-GB" dirty="0" err="1"/>
              <a:t>TransactionalContext</a:t>
            </a:r>
            <a:endParaRPr lang="en-GB" dirty="0"/>
          </a:p>
          <a:p>
            <a:endParaRPr lang="en-GB" dirty="0"/>
          </a:p>
          <a:p>
            <a:r>
              <a:rPr lang="en-GB" dirty="0"/>
              <a:t>Interfaces for describing repository functionalities and transactions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1946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79FE71-E5CB-49E1-A683-705E1AD4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User Repository</a:t>
            </a:r>
            <a:endParaRPr lang="pt-PT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9FF0AD-85EF-44AE-A7F6-70B6DF42B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9B018-F17E-4F2D-9186-89B9F295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21</a:t>
            </a:fld>
            <a:endParaRPr lang="pt-PT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9023205-D1B9-42A4-B07F-656FC3D53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12" y="2085975"/>
            <a:ext cx="383857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3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395640" y="8640"/>
            <a:ext cx="8229240" cy="827640"/>
          </a:xfrm>
          <a:prstGeom prst="rect">
            <a:avLst/>
          </a:prstGeom>
          <a:noFill/>
          <a:ln>
            <a:noFill/>
          </a:ln>
        </p:spPr>
        <p:txBody>
          <a:bodyPr tIns="45000" rIns="4572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000" b="1" i="0" u="none" strike="noStrike" kern="1200" cap="none" spc="-1" normalizeH="0" baseline="0" noProof="0" dirty="0">
                <a:ln>
                  <a:noFill/>
                </a:ln>
                <a:solidFill>
                  <a:srgbClr val="F0AD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</a:rPr>
              <a:t>Example: User Repository</a:t>
            </a:r>
            <a:endParaRPr kumimoji="0" lang="pt-PT" sz="1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Corbel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8204400" y="6477120"/>
            <a:ext cx="733680" cy="273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636D8D-F0E4-416E-9D0F-073190FDA5B0}" type="slidenum">
              <a:rPr kumimoji="0" lang="en-US" sz="1200" b="0" i="0" u="none" strike="noStrike" kern="1200" cap="none" spc="-1" normalizeH="0" baseline="0" noProof="0">
                <a:ln>
                  <a:noFill/>
                </a:ln>
                <a:solidFill>
                  <a:srgbClr val="454545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rbe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234360" y="1087920"/>
            <a:ext cx="8673840" cy="1155960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round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public interface </a:t>
            </a:r>
            <a:r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UserRepository</a:t>
            </a: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extends </a:t>
            </a: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Repository&lt;SystemUser,Username&gt; {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   Iterable&lt;SystemUser&gt; findByActive(boolean active);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234720" y="2332080"/>
            <a:ext cx="8673840" cy="2220840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round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public class </a:t>
            </a:r>
            <a:r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InMemoryUserRepository</a:t>
            </a: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extends </a:t>
            </a: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InMemoryDomainRepository&lt;SystemUser,Username&gt;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implements</a:t>
            </a: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UserRepository{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   @Override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   public Iterable&lt;SystemUser&gt; findByActive(final boolean active) {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       return match(e -&gt; e.isActive() == active);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   }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234720" y="4436280"/>
            <a:ext cx="8673840" cy="2220840"/>
          </a:xfrm>
          <a:prstGeom prst="rect">
            <a:avLst/>
          </a:prstGeom>
          <a:solidFill>
            <a:srgbClr val="FFFFFF"/>
          </a:solidFill>
          <a:ln w="3240">
            <a:solidFill>
              <a:srgbClr val="000000"/>
            </a:solidFill>
            <a:round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public class </a:t>
            </a:r>
            <a:r>
              <a:rPr kumimoji="0" lang="en-US" sz="1400" b="1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JpaUserRepository</a:t>
            </a: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extends </a:t>
            </a: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JpaBaseRepository&lt;SystemUser,Username&gt; 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implements</a:t>
            </a: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UserRepository{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   @Override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   public Iterable&lt;SystemUser&gt; findByActive(final boolean active) {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       return match(UserRepositoryConstants.FIND_BY_ACTIVE, "active", active);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    }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onsolas"/>
              </a:rPr>
              <a:t>}</a:t>
            </a: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23</a:t>
            </a:fld>
            <a:endParaRPr lang="pt-PT"/>
          </a:p>
        </p:txBody>
      </p:sp>
      <p:sp>
        <p:nvSpPr>
          <p:cNvPr id="8" name="Rectângulo 3">
            <a:extLst>
              <a:ext uri="{FF2B5EF4-FFF2-40B4-BE49-F238E27FC236}">
                <a16:creationId xmlns:a16="http://schemas.microsoft.com/office/drawing/2014/main" id="{D65735AF-D5CC-442D-8881-FCB4F38D6E55}"/>
              </a:ext>
            </a:extLst>
          </p:cNvPr>
          <p:cNvSpPr/>
          <p:nvPr/>
        </p:nvSpPr>
        <p:spPr>
          <a:xfrm>
            <a:off x="234379" y="1088083"/>
            <a:ext cx="8674238" cy="11695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public interface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MaterialRepository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0070C0"/>
                </a:solidFill>
                <a:latin typeface="Consolas" panose="020B0609020204030204" pitchFamily="49" charset="0"/>
              </a:rPr>
              <a:t>extends </a:t>
            </a:r>
            <a:r>
              <a:rPr lang="en-US" sz="1400">
                <a:latin typeface="Consolas" panose="020B0609020204030204" pitchFamily="49" charset="0"/>
              </a:rPr>
              <a:t>Repository</a:t>
            </a:r>
            <a:r>
              <a:rPr lang="en-US" sz="1400" dirty="0">
                <a:latin typeface="Consolas" panose="020B0609020204030204" pitchFamily="49" charset="0"/>
              </a:rPr>
              <a:t>&lt;Material, Long&gt;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Material </a:t>
            </a:r>
            <a:r>
              <a:rPr lang="en-US" sz="1400" b="1" dirty="0" err="1">
                <a:latin typeface="Consolas" panose="020B0609020204030204" pitchFamily="49" charset="0"/>
              </a:rPr>
              <a:t>findByAcronym</a:t>
            </a:r>
            <a:r>
              <a:rPr lang="en-US" sz="1400" dirty="0">
                <a:latin typeface="Consolas" panose="020B0609020204030204" pitchFamily="49" charset="0"/>
              </a:rPr>
              <a:t>(string acronym);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endParaRPr lang="pt-PT" sz="1400" dirty="0">
              <a:latin typeface="Consolas" panose="020B0609020204030204" pitchFamily="49" charset="0"/>
            </a:endParaRPr>
          </a:p>
        </p:txBody>
      </p:sp>
      <p:sp>
        <p:nvSpPr>
          <p:cNvPr id="9" name="Rectângulo 3">
            <a:extLst>
              <a:ext uri="{FF2B5EF4-FFF2-40B4-BE49-F238E27FC236}">
                <a16:creationId xmlns:a16="http://schemas.microsoft.com/office/drawing/2014/main" id="{02D2B2A5-CF09-4AFE-850B-96EF30D08E5B}"/>
              </a:ext>
            </a:extLst>
          </p:cNvPr>
          <p:cNvSpPr/>
          <p:nvPr/>
        </p:nvSpPr>
        <p:spPr>
          <a:xfrm>
            <a:off x="234881" y="2331961"/>
            <a:ext cx="8674238" cy="2031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US" sz="1400" b="1" dirty="0" err="1">
                <a:latin typeface="Consolas" panose="020B0609020204030204" pitchFamily="49" charset="0"/>
              </a:rPr>
              <a:t>InMemoryMaterialRepository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US" sz="1400" dirty="0" err="1">
                <a:latin typeface="Consolas" panose="020B0609020204030204" pitchFamily="49" charset="0"/>
              </a:rPr>
              <a:t>InMemoryRepositoryWithLongPK</a:t>
            </a:r>
            <a:r>
              <a:rPr lang="en-US" sz="1400" dirty="0">
                <a:latin typeface="Consolas" panose="020B0609020204030204" pitchFamily="49" charset="0"/>
              </a:rPr>
              <a:t>&lt;Material&gt; 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                            implements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MaterialRepository</a:t>
            </a: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latin typeface="Consolas" panose="020B0609020204030204" pitchFamily="49" charset="0"/>
              </a:rPr>
              <a:t> Material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findByAcronym</a:t>
            </a:r>
            <a:r>
              <a:rPr lang="en-US" sz="1400" dirty="0">
                <a:latin typeface="Consolas" panose="020B0609020204030204" pitchFamily="49" charset="0"/>
              </a:rPr>
              <a:t>(string acronym){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matchOne</a:t>
            </a:r>
            <a:r>
              <a:rPr lang="en-US" sz="1400" dirty="0">
                <a:latin typeface="Consolas" panose="020B0609020204030204" pitchFamily="49" charset="0"/>
              </a:rPr>
              <a:t>(e -&gt; e.id().equals(acronym));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endParaRPr lang="pt-PT" sz="1400" dirty="0">
              <a:latin typeface="Consolas" panose="020B0609020204030204" pitchFamily="49" charset="0"/>
            </a:endParaRPr>
          </a:p>
        </p:txBody>
      </p:sp>
      <p:sp>
        <p:nvSpPr>
          <p:cNvPr id="10" name="Rectângulo 3">
            <a:extLst>
              <a:ext uri="{FF2B5EF4-FFF2-40B4-BE49-F238E27FC236}">
                <a16:creationId xmlns:a16="http://schemas.microsoft.com/office/drawing/2014/main" id="{90D1FC8D-CAE6-4DD4-AA45-F876A5269D27}"/>
              </a:ext>
            </a:extLst>
          </p:cNvPr>
          <p:cNvSpPr/>
          <p:nvPr/>
        </p:nvSpPr>
        <p:spPr>
          <a:xfrm>
            <a:off x="234881" y="4436455"/>
            <a:ext cx="8674238" cy="2031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endParaRPr lang="en-US" sz="1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US" sz="1400" b="1" dirty="0" err="1">
                <a:latin typeface="Consolas" panose="020B0609020204030204" pitchFamily="49" charset="0"/>
              </a:rPr>
              <a:t>JpaMaterialRepository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extends </a:t>
            </a:r>
            <a:r>
              <a:rPr lang="en-US" sz="1400" dirty="0" err="1">
                <a:latin typeface="Consolas" panose="020B0609020204030204" pitchFamily="49" charset="0"/>
              </a:rPr>
              <a:t>CafeteriaJpaRepositoryBase</a:t>
            </a:r>
            <a:r>
              <a:rPr lang="en-US" sz="1400" dirty="0">
                <a:latin typeface="Consolas" panose="020B0609020204030204" pitchFamily="49" charset="0"/>
              </a:rPr>
              <a:t>&lt;Material, Long&gt; </a:t>
            </a:r>
          </a:p>
          <a:p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                       implements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MaterialRepository</a:t>
            </a:r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@Override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latin typeface="Consolas" panose="020B0609020204030204" pitchFamily="49" charset="0"/>
              </a:rPr>
              <a:t> Material </a:t>
            </a:r>
            <a:r>
              <a:rPr lang="en-US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findByAcronym</a:t>
            </a:r>
            <a:r>
              <a:rPr lang="en-US" sz="1400" dirty="0">
                <a:latin typeface="Consolas" panose="020B0609020204030204" pitchFamily="49" charset="0"/>
              </a:rPr>
              <a:t>(string acronym){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matchOne</a:t>
            </a:r>
            <a:r>
              <a:rPr lang="en-US" sz="1400" dirty="0">
                <a:latin typeface="Consolas" panose="020B0609020204030204" pitchFamily="49" charset="0"/>
              </a:rPr>
              <a:t>("</a:t>
            </a:r>
            <a:r>
              <a:rPr lang="en-US" sz="1400" dirty="0" err="1">
                <a:latin typeface="Consolas" panose="020B0609020204030204" pitchFamily="49" charset="0"/>
              </a:rPr>
              <a:t>e.acronym</a:t>
            </a:r>
            <a:r>
              <a:rPr lang="en-US" sz="1400" dirty="0">
                <a:latin typeface="Consolas" panose="020B0609020204030204" pitchFamily="49" charset="0"/>
              </a:rPr>
              <a:t>=:acronym", "acronym", acronym);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  <a:p>
            <a:endParaRPr lang="pt-P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857453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8204400" y="6477120"/>
            <a:ext cx="733680" cy="273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0" anchor="b"/>
          <a:lstStyle/>
          <a:p>
            <a:pPr algn="r">
              <a:lnSpc>
                <a:spcPct val="100000"/>
              </a:lnSpc>
            </a:pPr>
            <a:fld id="{6956D482-613B-4FCD-A4D8-B89F3816E7E1}" type="slidenum">
              <a:rPr lang="en-US" sz="1200" b="0" strike="noStrike" spc="-1">
                <a:solidFill>
                  <a:srgbClr val="454545"/>
                </a:solidFill>
                <a:uFill>
                  <a:solidFill>
                    <a:srgbClr val="FFFFFF"/>
                  </a:solidFill>
                </a:uFill>
                <a:latin typeface="Corbel"/>
              </a:rPr>
              <a:t>24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35" name="Picture 234"/>
          <p:cNvPicPr/>
          <p:nvPr/>
        </p:nvPicPr>
        <p:blipFill>
          <a:blip r:embed="rId2"/>
          <a:stretch/>
        </p:blipFill>
        <p:spPr>
          <a:xfrm>
            <a:off x="451080" y="1800"/>
            <a:ext cx="82353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Persistence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Controller needs to access the repositories</a:t>
            </a:r>
          </a:p>
          <a:p>
            <a:r>
              <a:rPr lang="en-GB" dirty="0"/>
              <a:t>But we have three repository implementations</a:t>
            </a:r>
          </a:p>
          <a:p>
            <a:pPr lvl="1"/>
            <a:r>
              <a:rPr lang="en-GB" dirty="0"/>
              <a:t>In memory</a:t>
            </a:r>
          </a:p>
          <a:p>
            <a:pPr lvl="1"/>
            <a:r>
              <a:rPr lang="en-GB" dirty="0"/>
              <a:t>Relational database thru JPA</a:t>
            </a:r>
          </a:p>
          <a:p>
            <a:pPr lvl="1"/>
            <a:r>
              <a:rPr lang="en-GB" dirty="0"/>
              <a:t>Relational database thru </a:t>
            </a:r>
            <a:r>
              <a:rPr lang="en-GB" dirty="0" err="1"/>
              <a:t>SpringData</a:t>
            </a:r>
            <a:endParaRPr lang="en-GB" dirty="0"/>
          </a:p>
          <a:p>
            <a:r>
              <a:rPr lang="en-GB" dirty="0"/>
              <a:t>Hide persistence details from rest of the code</a:t>
            </a:r>
          </a:p>
          <a:p>
            <a:pPr lvl="1"/>
            <a:r>
              <a:rPr lang="en-GB" dirty="0"/>
              <a:t>Interfaces</a:t>
            </a:r>
          </a:p>
          <a:p>
            <a:pPr lvl="1"/>
            <a:r>
              <a:rPr lang="en-GB" dirty="0"/>
              <a:t>Dependency injection or Factories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0805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26</a:t>
            </a:fld>
            <a:endParaRPr lang="pt-P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0648"/>
            <a:ext cx="6912767" cy="63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93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27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8928"/>
          <a:stretch/>
        </p:blipFill>
        <p:spPr>
          <a:xfrm>
            <a:off x="143508" y="1092401"/>
            <a:ext cx="8676964" cy="1260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2534438"/>
            <a:ext cx="8925985" cy="1987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53" y="4689140"/>
            <a:ext cx="8899668" cy="210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733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memory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InMemoryBaseRepository</a:t>
            </a:r>
            <a:endParaRPr lang="en-GB" dirty="0"/>
          </a:p>
          <a:p>
            <a:r>
              <a:rPr lang="en-GB" dirty="0" err="1"/>
              <a:t>InMemoryBaseRepositoryWithAutoNumber</a:t>
            </a:r>
            <a:endParaRPr lang="en-GB" dirty="0"/>
          </a:p>
          <a:p>
            <a:endParaRPr lang="en-GB" dirty="0"/>
          </a:p>
          <a:p>
            <a:r>
              <a:rPr lang="en-GB" b="1" dirty="0"/>
              <a:t>For pedagogical testing purposes only!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803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JPA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err="1"/>
              <a:t>JpaBaseRepository</a:t>
            </a:r>
            <a:endParaRPr lang="en-GB" dirty="0"/>
          </a:p>
          <a:p>
            <a:pPr lvl="1"/>
            <a:r>
              <a:rPr lang="en-GB" dirty="0"/>
              <a:t>Generic repository implementation that expects the entity manager factory to be injected by a container, e.g., web server</a:t>
            </a:r>
          </a:p>
          <a:p>
            <a:r>
              <a:rPr lang="en-GB" dirty="0" err="1"/>
              <a:t>JpaNotRunningInContainerBaseRepository</a:t>
            </a:r>
            <a:endParaRPr lang="en-GB" dirty="0"/>
          </a:p>
          <a:p>
            <a:pPr lvl="1"/>
            <a:r>
              <a:rPr lang="en-GB" dirty="0"/>
              <a:t>For scenarios where the code is not running in a container but transaction is managed by the outside, e.g., controller</a:t>
            </a:r>
          </a:p>
          <a:p>
            <a:r>
              <a:rPr lang="en-GB" dirty="0" err="1"/>
              <a:t>JpaTransactionalBaseRepository</a:t>
            </a:r>
            <a:endParaRPr lang="en-GB" dirty="0"/>
          </a:p>
          <a:p>
            <a:pPr lvl="1"/>
            <a:r>
              <a:rPr lang="en-GB" dirty="0"/>
              <a:t>For scenarios not running in a container but transactions are created and committed by each repository method; the connection is also closed automatically in each method.</a:t>
            </a:r>
          </a:p>
          <a:p>
            <a:r>
              <a:rPr lang="en-GB" dirty="0" err="1"/>
              <a:t>JpaAutoTxRepository</a:t>
            </a:r>
            <a:endParaRPr lang="en-GB" dirty="0"/>
          </a:p>
          <a:p>
            <a:pPr lvl="1"/>
            <a:r>
              <a:rPr lang="en-GB" dirty="0"/>
              <a:t>Dual behaviour to either have outside transactional control or explicit transaction in each method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392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Core</a:t>
            </a:r>
          </a:p>
          <a:p>
            <a:pPr lvl="1"/>
            <a:r>
              <a:rPr lang="en-GB" dirty="0"/>
              <a:t>Domain driven design</a:t>
            </a:r>
          </a:p>
          <a:p>
            <a:pPr lvl="1"/>
            <a:r>
              <a:rPr lang="en-GB" dirty="0"/>
              <a:t>Persistence</a:t>
            </a:r>
          </a:p>
          <a:p>
            <a:pPr lvl="1"/>
            <a:r>
              <a:rPr lang="en-GB" dirty="0"/>
              <a:t>Utilities</a:t>
            </a:r>
          </a:p>
          <a:p>
            <a:pPr lvl="1"/>
            <a:r>
              <a:rPr lang="en-GB" dirty="0"/>
              <a:t>Simple Console Presentation framework</a:t>
            </a:r>
          </a:p>
          <a:p>
            <a:r>
              <a:rPr lang="en-GB" dirty="0"/>
              <a:t>Infrastructure </a:t>
            </a:r>
            <a:r>
              <a:rPr lang="en-GB" dirty="0" err="1"/>
              <a:t>Authz</a:t>
            </a:r>
            <a:endParaRPr lang="en-GB" dirty="0"/>
          </a:p>
          <a:p>
            <a:r>
              <a:rPr lang="en-GB" dirty="0"/>
              <a:t>Infrastructure Pub/Sub</a:t>
            </a:r>
          </a:p>
          <a:p>
            <a:pPr lvl="1"/>
            <a:r>
              <a:rPr lang="en-GB" dirty="0"/>
              <a:t>Event publishing and dispatching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5579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Spring Data JPA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6044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31</a:t>
            </a:fld>
            <a:endParaRPr lang="pt-P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077" y="0"/>
            <a:ext cx="3887924" cy="792500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479368" y="2312876"/>
            <a:ext cx="3125080" cy="1476164"/>
          </a:xfrm>
          <a:prstGeom prst="roundRect">
            <a:avLst/>
          </a:prstGeom>
          <a:solidFill>
            <a:srgbClr val="CC9900">
              <a:alpha val="20000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5446248" y="6013237"/>
            <a:ext cx="3125080" cy="548111"/>
          </a:xfrm>
          <a:prstGeom prst="roundRect">
            <a:avLst/>
          </a:prstGeom>
          <a:solidFill>
            <a:srgbClr val="CC9900">
              <a:alpha val="20000"/>
            </a:srgb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2" y="1863700"/>
            <a:ext cx="4856579" cy="4085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7888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applicationContext.xml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5321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applicationContext-persistence.xml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5621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Transaction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Preferably use a container and managed transaction context, e.g., spring</a:t>
            </a:r>
          </a:p>
          <a:p>
            <a:endParaRPr lang="en-GB" dirty="0"/>
          </a:p>
          <a:p>
            <a:r>
              <a:rPr lang="en-GB" dirty="0"/>
              <a:t>Optionally control the transaction yourself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7297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Transaction control #1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b="1" dirty="0"/>
              <a:t>Managed repositories</a:t>
            </a:r>
            <a:r>
              <a:rPr lang="pt-PT" dirty="0"/>
              <a:t>, e.g., Spring Framework</a:t>
            </a:r>
          </a:p>
          <a:p>
            <a:pPr lvl="1"/>
            <a:r>
              <a:rPr lang="pt-PT" dirty="0"/>
              <a:t>Spring will load the repositories</a:t>
            </a:r>
          </a:p>
          <a:p>
            <a:pPr lvl="1"/>
            <a:r>
              <a:rPr lang="pt-PT" dirty="0"/>
              <a:t>Spring will control the transactional context</a:t>
            </a:r>
          </a:p>
          <a:p>
            <a:pPr lvl="1"/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3736666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sz="2800" dirty="0"/>
              <a:t>All JPA repositories extend JpaBaseRepository to use spring transactional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36</a:t>
            </a:fld>
            <a:endParaRPr lang="pt-P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808820"/>
            <a:ext cx="7019925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03" y="4293096"/>
            <a:ext cx="6105525" cy="194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 rot="11334279">
            <a:off x="4229963" y="3264185"/>
            <a:ext cx="68407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21438638">
            <a:off x="2480537" y="4561015"/>
            <a:ext cx="68407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78244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Spring Transactional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37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" y="1529122"/>
            <a:ext cx="8753475" cy="191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3" y="3633345"/>
            <a:ext cx="7172325" cy="3009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 rot="20879346">
            <a:off x="1390125" y="4816307"/>
            <a:ext cx="68407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845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SpringData</a:t>
            </a:r>
            <a:r>
              <a:rPr lang="en-GB" dirty="0"/>
              <a:t> repositories 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38</a:t>
            </a:fld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670875"/>
            <a:ext cx="7677150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3861048"/>
            <a:ext cx="7172325" cy="2324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 rot="20879346">
            <a:off x="1547353" y="4289113"/>
            <a:ext cx="68407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02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SpringData</a:t>
            </a:r>
            <a:r>
              <a:rPr lang="en-GB" dirty="0"/>
              <a:t> repositories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39</a:t>
            </a:fld>
            <a:endParaRPr lang="pt-P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458072"/>
            <a:ext cx="7153275" cy="5010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 rot="11911389">
            <a:off x="4589232" y="5222389"/>
            <a:ext cx="68407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5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Java 8+</a:t>
            </a:r>
          </a:p>
          <a:p>
            <a:r>
              <a:rPr lang="en-GB" dirty="0"/>
              <a:t>Apache Commons Logging</a:t>
            </a:r>
          </a:p>
          <a:p>
            <a:r>
              <a:rPr lang="en-GB" dirty="0"/>
              <a:t>JPA</a:t>
            </a:r>
          </a:p>
          <a:p>
            <a:r>
              <a:rPr lang="en-GB" dirty="0"/>
              <a:t>Spring Data JPA</a:t>
            </a:r>
          </a:p>
          <a:p>
            <a:r>
              <a:rPr lang="en-GB" dirty="0"/>
              <a:t>Spring Framework dependency injection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7458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Transaction control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Control the transaction yourself </a:t>
            </a:r>
            <a:r>
              <a:rPr lang="en-GB" dirty="0"/>
              <a:t> using helper classes in the persistence package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7165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Full transaction control by the repository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41</a:t>
            </a:fld>
            <a:endParaRPr lang="pt-P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120"/>
            <a:ext cx="9001125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3737609"/>
            <a:ext cx="7534275" cy="287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553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Transaction control outside of the repository (1)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Accepting a signup request needs to</a:t>
            </a:r>
          </a:p>
          <a:p>
            <a:pPr lvl="1"/>
            <a:r>
              <a:rPr lang="pt-PT" dirty="0"/>
              <a:t>Create a system user</a:t>
            </a:r>
          </a:p>
          <a:p>
            <a:pPr lvl="1"/>
            <a:r>
              <a:rPr lang="pt-PT" dirty="0"/>
              <a:t>Create a cafeteria user</a:t>
            </a:r>
          </a:p>
          <a:p>
            <a:pPr lvl="1"/>
            <a:r>
              <a:rPr lang="pt-PT" dirty="0"/>
              <a:t>Change the status of the signup request</a:t>
            </a:r>
          </a:p>
          <a:p>
            <a:r>
              <a:rPr lang="pt-PT" dirty="0"/>
              <a:t>Three different aggregates!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4709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Transaction control (2): use </a:t>
            </a:r>
            <a:r>
              <a:rPr lang="en-GB" dirty="0" err="1"/>
              <a:t>JpaAutoTxRepository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43</a:t>
            </a:fld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50" y="1572653"/>
            <a:ext cx="8429625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950354"/>
            <a:ext cx="8934450" cy="451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4914899"/>
            <a:ext cx="9001125" cy="3124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7563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Transaction control (3): explicit control by the controller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44</a:t>
            </a:fld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2128837"/>
            <a:ext cx="8810625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223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Transaction control (3): explicit control by the controller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45</a:t>
            </a:fld>
            <a:endParaRPr lang="pt-PT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506276"/>
            <a:ext cx="9058275" cy="486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3245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parts of the core framework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6CD7CF-0CFF-4B13-8E9F-06A97F264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012" y="3546618"/>
            <a:ext cx="8022336" cy="1466557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5468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patterns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Actions</a:t>
            </a:r>
          </a:p>
          <a:p>
            <a:pPr lvl="1"/>
            <a:r>
              <a:rPr lang="en-GB" dirty="0" err="1"/>
              <a:t>a.k.a</a:t>
            </a:r>
            <a:r>
              <a:rPr lang="en-GB" dirty="0"/>
              <a:t> Command</a:t>
            </a:r>
          </a:p>
          <a:p>
            <a:r>
              <a:rPr lang="en-GB" dirty="0"/>
              <a:t>Memento</a:t>
            </a:r>
          </a:p>
          <a:p>
            <a:r>
              <a:rPr lang="en-GB" dirty="0"/>
              <a:t>Visitor</a:t>
            </a:r>
          </a:p>
          <a:p>
            <a:r>
              <a:rPr lang="en-GB" dirty="0"/>
              <a:t>DTO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47</a:t>
            </a:fld>
            <a:endParaRPr lang="pt-PT"/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77E29B70-A820-4D80-848A-908D5FA0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802" y="1036319"/>
            <a:ext cx="40195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379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48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Action.java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067C9F-CFC2-4E42-A9BC-2AE4645054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3" t="7618" r="20075" b="3306"/>
          <a:stretch/>
        </p:blipFill>
        <p:spPr>
          <a:xfrm>
            <a:off x="1057177" y="1088740"/>
            <a:ext cx="7029646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99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49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Actions.java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B8CAC-D755-44F1-AD1A-C5368D728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4" t="8835" b="3276"/>
          <a:stretch/>
        </p:blipFill>
        <p:spPr>
          <a:xfrm>
            <a:off x="863842" y="1016732"/>
            <a:ext cx="7416316" cy="57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6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FEA083-A71E-4E8A-B190-16740CFF7AC7}"/>
              </a:ext>
            </a:extLst>
          </p:cNvPr>
          <p:cNvSpPr/>
          <p:nvPr/>
        </p:nvSpPr>
        <p:spPr>
          <a:xfrm>
            <a:off x="287524" y="3335222"/>
            <a:ext cx="6444716" cy="8138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36E462-E431-472D-B420-8EEB72816232}"/>
              </a:ext>
            </a:extLst>
          </p:cNvPr>
          <p:cNvSpPr/>
          <p:nvPr/>
        </p:nvSpPr>
        <p:spPr>
          <a:xfrm>
            <a:off x="287524" y="4797151"/>
            <a:ext cx="6444716" cy="12601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BCDDF-8677-4DC5-AFE8-46431C6E2480}"/>
              </a:ext>
            </a:extLst>
          </p:cNvPr>
          <p:cNvSpPr/>
          <p:nvPr/>
        </p:nvSpPr>
        <p:spPr>
          <a:xfrm>
            <a:off x="-25088" y="1328566"/>
            <a:ext cx="915784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</a:rPr>
              <a:t>&lt;?xml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version="1.0" encoding="</a:t>
            </a:r>
            <a:r>
              <a:rPr lang="en-US" sz="1000" dirty="0">
                <a:latin typeface="Consolas" panose="020B0609020204030204" pitchFamily="49" charset="0"/>
              </a:rPr>
              <a:t>UTF-8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latin typeface="Consolas" panose="020B0609020204030204" pitchFamily="49" charset="0"/>
              </a:rPr>
              <a:t>?&gt;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&lt;project </a:t>
            </a:r>
            <a:r>
              <a:rPr lang="en-US" sz="1000" dirty="0" err="1">
                <a:solidFill>
                  <a:srgbClr val="00B050"/>
                </a:solidFill>
                <a:latin typeface="Consolas" panose="020B0609020204030204" pitchFamily="49" charset="0"/>
              </a:rPr>
              <a:t>xmlns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00000"/>
                </a:solidFill>
                <a:latin typeface="Consolas" panose="020B0609020204030204" pitchFamily="49" charset="0"/>
              </a:rPr>
              <a:t>"http://maven.apache.org/POM/4.0.0"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B050"/>
                </a:solidFill>
                <a:latin typeface="Consolas" panose="020B0609020204030204" pitchFamily="49" charset="0"/>
              </a:rPr>
              <a:t>xmlns:xs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00000"/>
                </a:solidFill>
                <a:latin typeface="Consolas" panose="020B0609020204030204" pitchFamily="49" charset="0"/>
              </a:rPr>
              <a:t>"http://www.w3.org/2001/XMLSchema-instance" </a:t>
            </a:r>
            <a:r>
              <a:rPr lang="en-US" sz="1000" dirty="0" err="1">
                <a:solidFill>
                  <a:srgbClr val="00B050"/>
                </a:solidFill>
                <a:latin typeface="Consolas" panose="020B0609020204030204" pitchFamily="49" charset="0"/>
              </a:rPr>
              <a:t>xsi:schemaLocation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sz="10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modelVersion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latin typeface="Consolas" panose="020B0609020204030204" pitchFamily="49" charset="0"/>
              </a:rPr>
              <a:t>4.0.0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modelVersion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&lt;packaging&gt;</a:t>
            </a:r>
            <a:r>
              <a:rPr lang="en-US" sz="1000" dirty="0">
                <a:latin typeface="Consolas" panose="020B0609020204030204" pitchFamily="49" charset="0"/>
              </a:rPr>
              <a:t>pom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&lt;/packaging&gt;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&lt;version&gt;</a:t>
            </a:r>
            <a:r>
              <a:rPr lang="en-US" sz="1000" dirty="0">
                <a:latin typeface="Consolas" panose="020B0609020204030204" pitchFamily="49" charset="0"/>
              </a:rPr>
              <a:t>9.1.1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&lt;/version&gt;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&lt;name&gt;</a:t>
            </a:r>
            <a:r>
              <a:rPr lang="en-US" sz="1000" dirty="0" err="1">
                <a:latin typeface="Consolas" panose="020B0609020204030204" pitchFamily="49" charset="0"/>
              </a:rPr>
              <a:t>eapli.framework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&lt;/name&gt;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 err="1">
                <a:latin typeface="Consolas" panose="020B0609020204030204" pitchFamily="49" charset="0"/>
              </a:rPr>
              <a:t>eapli.framework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&lt;version&gt;</a:t>
            </a:r>
            <a:r>
              <a:rPr lang="en-US" sz="1000" dirty="0">
                <a:latin typeface="Consolas" panose="020B0609020204030204" pitchFamily="49" charset="0"/>
              </a:rPr>
              <a:t>1.3.0-SNAPSHOT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&lt;/version&gt;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&lt;parent&gt;...&lt;/parent&gt;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&lt;properties&gt;...&lt;/properties&gt;</a:t>
            </a:r>
          </a:p>
          <a:p>
            <a:endParaRPr lang="en-US" sz="1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&lt;modules&gt;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&lt;module&gt;</a:t>
            </a:r>
            <a:r>
              <a:rPr lang="en-US" sz="1000" dirty="0" err="1">
                <a:latin typeface="Consolas" panose="020B0609020204030204" pitchFamily="49" charset="0"/>
              </a:rPr>
              <a:t>eapli.framework.core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&lt;/module&gt;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&lt;module&gt;</a:t>
            </a:r>
            <a:r>
              <a:rPr lang="en-US" sz="1000" dirty="0" err="1">
                <a:latin typeface="Consolas" panose="020B0609020204030204" pitchFamily="49" charset="0"/>
              </a:rPr>
              <a:t>eapli.framework.infrastructure.authz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&lt;/module&gt;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&lt;module&gt;</a:t>
            </a:r>
            <a:r>
              <a:rPr lang="en-US" sz="1000" dirty="0" err="1">
                <a:latin typeface="Consolas" panose="020B0609020204030204" pitchFamily="49" charset="0"/>
              </a:rPr>
              <a:t>eapli.framework.infrastructure.pubsub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&lt;/module&gt;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&lt;/modules&gt;</a:t>
            </a:r>
          </a:p>
          <a:p>
            <a:endParaRPr lang="en-US" sz="1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&lt;dependencies&gt;...&lt;/dependencies&gt;</a:t>
            </a:r>
          </a:p>
          <a:p>
            <a:endParaRPr lang="en-US" sz="1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&lt;build&gt;...&lt;/build&gt;</a:t>
            </a:r>
          </a:p>
          <a:p>
            <a:endParaRPr lang="en-US" sz="1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distributionManagement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&lt;repository&gt;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&lt;id&gt;</a:t>
            </a:r>
            <a:r>
              <a:rPr lang="en-US" sz="1000" dirty="0" err="1">
                <a:latin typeface="Consolas" panose="020B0609020204030204" pitchFamily="49" charset="0"/>
              </a:rPr>
              <a:t>bintray-pagsousa-eapli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&lt;/id&gt;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&lt;name&gt;</a:t>
            </a:r>
            <a:r>
              <a:rPr lang="en-US" sz="1000" dirty="0" err="1">
                <a:latin typeface="Consolas" panose="020B0609020204030204" pitchFamily="49" charset="0"/>
              </a:rPr>
              <a:t>pagsousa-eapli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&lt;/name&gt;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u="sng" dirty="0">
                <a:latin typeface="Consolas" panose="020B0609020204030204" pitchFamily="49" charset="0"/>
              </a:rPr>
              <a:t>https://api.bintray.com/maven/pagsousa/eapli/eapli.framework/;publish=1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&lt;/url&gt;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&lt;/repository&gt;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distributionManagement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&lt;/project&gt;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A8CAC-03C9-4C3E-B8F0-F64C3A01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5</a:t>
            </a:fld>
            <a:endParaRPr lang="pt-P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DC8561-9EE4-4A4F-9975-753A1C4D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pom.xml </a:t>
            </a:r>
            <a:r>
              <a:rPr lang="en-US" dirty="0"/>
              <a:t>(</a:t>
            </a:r>
            <a:r>
              <a:rPr lang="en-US" dirty="0" err="1"/>
              <a:t>eapli.framework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20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50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ActionTest.java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8B9764-3916-4CCC-8A39-676D10C0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4" t="8835" b="3276"/>
          <a:stretch/>
        </p:blipFill>
        <p:spPr>
          <a:xfrm>
            <a:off x="863842" y="980728"/>
            <a:ext cx="7416316" cy="57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527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Utilities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Console</a:t>
            </a:r>
          </a:p>
          <a:p>
            <a:pPr lvl="1"/>
            <a:r>
              <a:rPr lang="en-GB" dirty="0"/>
              <a:t>Helper console reading functions</a:t>
            </a:r>
          </a:p>
          <a:p>
            <a:r>
              <a:rPr lang="en-GB" dirty="0" err="1"/>
              <a:t>DateTime</a:t>
            </a:r>
            <a:endParaRPr lang="en-GB" dirty="0"/>
          </a:p>
          <a:p>
            <a:pPr lvl="1"/>
            <a:r>
              <a:rPr lang="en-GB" dirty="0"/>
              <a:t>Simplifies manipulation of dates and times through java Calendar</a:t>
            </a:r>
          </a:p>
          <a:p>
            <a:r>
              <a:rPr lang="en-GB" dirty="0"/>
              <a:t>Files</a:t>
            </a:r>
          </a:p>
          <a:p>
            <a:pPr lvl="1"/>
            <a:r>
              <a:rPr lang="en-GB" dirty="0"/>
              <a:t>File manipulation helper</a:t>
            </a:r>
          </a:p>
          <a:p>
            <a:r>
              <a:rPr lang="en-GB" dirty="0"/>
              <a:t>Arrays</a:t>
            </a:r>
          </a:p>
          <a:p>
            <a:r>
              <a:rPr lang="en-GB" dirty="0"/>
              <a:t>Collections</a:t>
            </a:r>
          </a:p>
          <a:p>
            <a:r>
              <a:rPr lang="en-GB" dirty="0" err="1"/>
              <a:t>Comparables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2666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Utilities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/>
              <a:t>HashCoder</a:t>
            </a:r>
            <a:endParaRPr lang="en-GB" dirty="0"/>
          </a:p>
          <a:p>
            <a:pPr lvl="1"/>
            <a:r>
              <a:rPr lang="en-GB" dirty="0"/>
              <a:t>Simplifies generation of a hash code class</a:t>
            </a:r>
          </a:p>
          <a:p>
            <a:pPr lvl="1"/>
            <a:r>
              <a:rPr lang="en-GB" dirty="0"/>
              <a:t>Helper console reading functions</a:t>
            </a:r>
          </a:p>
          <a:p>
            <a:r>
              <a:rPr lang="en-GB" dirty="0" err="1"/>
              <a:t>NumberGenerator</a:t>
            </a:r>
            <a:endParaRPr lang="en-GB" dirty="0"/>
          </a:p>
          <a:p>
            <a:pPr lvl="1"/>
            <a:r>
              <a:rPr lang="en-US" dirty="0"/>
              <a:t>Simple API for Java Random class</a:t>
            </a:r>
          </a:p>
          <a:p>
            <a:r>
              <a:rPr lang="en-US" dirty="0"/>
              <a:t>Strings</a:t>
            </a:r>
          </a:p>
          <a:p>
            <a:pPr lvl="1"/>
            <a:r>
              <a:rPr lang="en-US" dirty="0"/>
              <a:t>String manipulation</a:t>
            </a:r>
          </a:p>
          <a:p>
            <a:r>
              <a:rPr lang="en-US" dirty="0" err="1"/>
              <a:t>StringMixin</a:t>
            </a:r>
            <a:endParaRPr lang="en-US" dirty="0"/>
          </a:p>
          <a:p>
            <a:r>
              <a:rPr lang="en-US" dirty="0"/>
              <a:t>Math</a:t>
            </a:r>
          </a:p>
          <a:p>
            <a:pPr lvl="1"/>
            <a:r>
              <a:rPr lang="en-US" dirty="0"/>
              <a:t>Sample math utility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9445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Utilities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err="1"/>
              <a:t>StringPredicates</a:t>
            </a:r>
            <a:endParaRPr lang="en-GB" dirty="0"/>
          </a:p>
          <a:p>
            <a:pPr lvl="1"/>
            <a:r>
              <a:rPr lang="en-GB" dirty="0"/>
              <a:t>Predicates to test strings</a:t>
            </a:r>
          </a:p>
          <a:p>
            <a:r>
              <a:rPr lang="en-GB" dirty="0" err="1"/>
              <a:t>NumberPredicates</a:t>
            </a:r>
            <a:endParaRPr lang="en-GB" dirty="0"/>
          </a:p>
          <a:p>
            <a:pPr lvl="1"/>
            <a:r>
              <a:rPr lang="en-GB" dirty="0"/>
              <a:t>Predicates to test primitive numbers</a:t>
            </a:r>
          </a:p>
          <a:p>
            <a:r>
              <a:rPr lang="en-US" dirty="0" err="1"/>
              <a:t>PreConditions</a:t>
            </a:r>
            <a:endParaRPr lang="en-US" dirty="0"/>
          </a:p>
          <a:p>
            <a:pPr lvl="1"/>
            <a:r>
              <a:rPr lang="en-US" dirty="0"/>
              <a:t>Validates preconditions on methods, usually the method’s parameters</a:t>
            </a:r>
          </a:p>
          <a:p>
            <a:pPr lvl="1"/>
            <a:r>
              <a:rPr lang="en-US" dirty="0"/>
              <a:t>Throws </a:t>
            </a:r>
            <a:r>
              <a:rPr lang="en-US" dirty="0" err="1">
                <a:latin typeface="Consolas" panose="020B0609020204030204" pitchFamily="49" charset="0"/>
              </a:rPr>
              <a:t>InvalidArgumentException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Invariants</a:t>
            </a:r>
          </a:p>
          <a:p>
            <a:pPr lvl="1"/>
            <a:r>
              <a:rPr lang="en-US" dirty="0"/>
              <a:t>Validates internal consistency of an object</a:t>
            </a:r>
          </a:p>
          <a:p>
            <a:pPr lvl="1"/>
            <a:r>
              <a:rPr lang="en-US" dirty="0"/>
              <a:t>Throws </a:t>
            </a:r>
            <a:r>
              <a:rPr lang="en-US" dirty="0" err="1">
                <a:latin typeface="Consolas" panose="020B0609020204030204" pitchFamily="49" charset="0"/>
              </a:rPr>
              <a:t>InvalidStateException</a:t>
            </a:r>
            <a:endParaRPr lang="en-US" dirty="0"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7282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54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Invariants.java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B1C6F-4F63-40BD-80E0-69D082F1A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0" t="8673" b="3513"/>
          <a:stretch/>
        </p:blipFill>
        <p:spPr>
          <a:xfrm>
            <a:off x="802432" y="1011585"/>
            <a:ext cx="7415808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402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55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Preconditions.java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5C8AD6-BF28-49BF-98E3-E8BF7F21F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0" t="9343" r="-674" b="7512"/>
          <a:stretch/>
        </p:blipFill>
        <p:spPr>
          <a:xfrm>
            <a:off x="766174" y="1267095"/>
            <a:ext cx="7488324" cy="55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1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56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4CB43-873D-476B-AAE6-6A3F07B4B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9343" r="1674" b="4467"/>
          <a:stretch/>
        </p:blipFill>
        <p:spPr>
          <a:xfrm>
            <a:off x="899592" y="1026683"/>
            <a:ext cx="7344816" cy="57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44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Console Presentation layer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6CD7CF-0CFF-4B13-8E9F-06A97F264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012" y="3546618"/>
            <a:ext cx="8022336" cy="1466557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1599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58</a:t>
            </a:fld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55220"/>
            <a:ext cx="3636404" cy="545893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35AC53C-86A4-48A3-8716-89B94C987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756" y="1110619"/>
            <a:ext cx="40767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791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59</a:t>
            </a:fld>
            <a:endParaRPr lang="pt-P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41" y="1225449"/>
            <a:ext cx="7794190" cy="52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335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6CD7CF-0CFF-4B13-8E9F-06A97F264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7622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60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AbstractUI.java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CC2B0-1052-4810-A516-763B9543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79" y="1156727"/>
            <a:ext cx="8073264" cy="55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5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61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3494B9-413E-4594-A02D-3D88A3AB07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15" b="12218"/>
          <a:stretch/>
        </p:blipFill>
        <p:spPr>
          <a:xfrm>
            <a:off x="107504" y="1052736"/>
            <a:ext cx="8830756" cy="55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80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275A6-3804-4A69-98DF-DDD0DDAA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62</a:t>
            </a:fld>
            <a:endParaRPr lang="pt-P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27D81E6-30EE-4D10-94D5-A3BBC69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10754-C386-48C9-B0E2-316EF680C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7" r="9455" b="9819"/>
          <a:stretch/>
        </p:blipFill>
        <p:spPr bwMode="auto">
          <a:xfrm>
            <a:off x="340948" y="1184410"/>
            <a:ext cx="8229600" cy="529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446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AUTHZ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6CD7CF-0CFF-4B13-8E9F-06A97F264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9121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64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96F11-63D6-4C41-9FE7-4EC53816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93" y="1061085"/>
            <a:ext cx="6414898" cy="53350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2E130-16AE-49EE-967C-B6040979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029980"/>
            <a:ext cx="3962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994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65</a:t>
            </a:fld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 invariants</a:t>
            </a:r>
          </a:p>
        </p:txBody>
      </p:sp>
      <p:sp>
        <p:nvSpPr>
          <p:cNvPr id="6" name="Rectângulo 3">
            <a:extLst>
              <a:ext uri="{FF2B5EF4-FFF2-40B4-BE49-F238E27FC236}">
                <a16:creationId xmlns:a16="http://schemas.microsoft.com/office/drawing/2014/main" id="{1F3B82D9-634B-42BE-A76A-76BDB80BC09F}"/>
              </a:ext>
            </a:extLst>
          </p:cNvPr>
          <p:cNvSpPr/>
          <p:nvPr/>
        </p:nvSpPr>
        <p:spPr>
          <a:xfrm>
            <a:off x="413478" y="1640919"/>
            <a:ext cx="8350704" cy="403187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18872" indent="0">
              <a:buNone/>
            </a:pPr>
            <a:endParaRPr lang="en-US" sz="16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@Test</a:t>
            </a:r>
          </a:p>
          <a:p>
            <a:pPr marL="118872" indent="0">
              <a:buNone/>
            </a:pP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en-GB" sz="1600" dirty="0">
                <a:latin typeface="Consolas" panose="020B0609020204030204" pitchFamily="49" charset="0"/>
              </a:rPr>
              <a:t>ensurePasswordHasAtLeastOneDigitAnd6CharactersLong() {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	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latin typeface="Consolas" panose="020B0609020204030204" pitchFamily="49" charset="0"/>
              </a:rPr>
              <a:t> Password("abcdefgh1");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}</a:t>
            </a:r>
          </a:p>
          <a:p>
            <a:pPr marL="118872" indent="0">
              <a:buNone/>
            </a:pPr>
            <a:endParaRPr lang="en-GB" sz="1600" dirty="0"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@Test</a:t>
            </a:r>
            <a:r>
              <a:rPr lang="en-GB" sz="1600" dirty="0">
                <a:latin typeface="Consolas" panose="020B0609020204030204" pitchFamily="49" charset="0"/>
              </a:rPr>
              <a:t>(expected = </a:t>
            </a:r>
            <a:r>
              <a:rPr lang="en-GB" sz="1600" dirty="0" err="1">
                <a:latin typeface="Consolas" panose="020B0609020204030204" pitchFamily="49" charset="0"/>
              </a:rPr>
              <a:t>IllegalArgumentException.class</a:t>
            </a:r>
            <a:r>
              <a:rPr lang="en-GB" sz="1600" dirty="0">
                <a:latin typeface="Consolas" panose="020B0609020204030204" pitchFamily="49" charset="0"/>
              </a:rPr>
              <a:t>)</a:t>
            </a:r>
          </a:p>
          <a:p>
            <a:pPr marL="118872" indent="0">
              <a:buNone/>
            </a:pP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en-GB" sz="1600" dirty="0">
                <a:latin typeface="Consolas" panose="020B0609020204030204" pitchFamily="49" charset="0"/>
              </a:rPr>
              <a:t>ensurePasswordsSmallerThan6CharactersAreNotAllowed() {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	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latin typeface="Consolas" panose="020B0609020204030204" pitchFamily="49" charset="0"/>
              </a:rPr>
              <a:t> Password("ab1c");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}</a:t>
            </a:r>
          </a:p>
          <a:p>
            <a:pPr marL="118872" indent="0">
              <a:buNone/>
            </a:pPr>
            <a:endParaRPr lang="en-GB" sz="1600" dirty="0"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@Test</a:t>
            </a:r>
            <a:r>
              <a:rPr lang="en-GB" sz="1600" dirty="0">
                <a:latin typeface="Consolas" panose="020B0609020204030204" pitchFamily="49" charset="0"/>
              </a:rPr>
              <a:t>(expected = </a:t>
            </a:r>
            <a:r>
              <a:rPr lang="en-GB" sz="1600" dirty="0" err="1">
                <a:latin typeface="Consolas" panose="020B0609020204030204" pitchFamily="49" charset="0"/>
              </a:rPr>
              <a:t>IllegalArgumentException.class</a:t>
            </a:r>
            <a:r>
              <a:rPr lang="en-GB" sz="1600" dirty="0">
                <a:latin typeface="Consolas" panose="020B0609020204030204" pitchFamily="49" charset="0"/>
              </a:rPr>
              <a:t>)</a:t>
            </a:r>
          </a:p>
          <a:p>
            <a:pPr marL="118872" indent="0">
              <a:buNone/>
            </a:pP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public void </a:t>
            </a:r>
            <a:r>
              <a:rPr lang="en-GB" sz="1600" dirty="0" err="1">
                <a:latin typeface="Consolas" panose="020B0609020204030204" pitchFamily="49" charset="0"/>
              </a:rPr>
              <a:t>ensurePasswordsWithoutDigitsAreNotAllowed</a:t>
            </a:r>
            <a:r>
              <a:rPr lang="en-GB" sz="1600" dirty="0">
                <a:latin typeface="Consolas" panose="020B0609020204030204" pitchFamily="49" charset="0"/>
              </a:rPr>
              <a:t>() {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	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en-GB" sz="1600" dirty="0">
                <a:latin typeface="Consolas" panose="020B0609020204030204" pitchFamily="49" charset="0"/>
              </a:rPr>
              <a:t> Password("</a:t>
            </a:r>
            <a:r>
              <a:rPr lang="en-GB" sz="1600" dirty="0" err="1">
                <a:latin typeface="Consolas" panose="020B0609020204030204" pitchFamily="49" charset="0"/>
              </a:rPr>
              <a:t>abcdefgh</a:t>
            </a:r>
            <a:r>
              <a:rPr lang="en-GB" sz="1600" dirty="0">
                <a:latin typeface="Consolas" panose="020B0609020204030204" pitchFamily="49" charset="0"/>
              </a:rPr>
              <a:t>");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}</a:t>
            </a:r>
          </a:p>
          <a:p>
            <a:endParaRPr lang="pt-PT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312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66</a:t>
            </a:fld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</a:t>
            </a:r>
          </a:p>
        </p:txBody>
      </p:sp>
      <p:sp>
        <p:nvSpPr>
          <p:cNvPr id="6" name="Rectângulo 3">
            <a:extLst>
              <a:ext uri="{FF2B5EF4-FFF2-40B4-BE49-F238E27FC236}">
                <a16:creationId xmlns:a16="http://schemas.microsoft.com/office/drawing/2014/main" id="{8E59B0EC-7318-4A0D-86BB-EA07576A66F7}"/>
              </a:ext>
            </a:extLst>
          </p:cNvPr>
          <p:cNvSpPr/>
          <p:nvPr/>
        </p:nvSpPr>
        <p:spPr>
          <a:xfrm>
            <a:off x="399906" y="1394698"/>
            <a:ext cx="8350704" cy="452431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18872" indent="0">
              <a:buNone/>
            </a:pP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public class </a:t>
            </a:r>
            <a:r>
              <a:rPr lang="en-GB" sz="1600" dirty="0">
                <a:latin typeface="Consolas" panose="020B0609020204030204" pitchFamily="49" charset="0"/>
              </a:rPr>
              <a:t>Password {</a:t>
            </a:r>
          </a:p>
          <a:p>
            <a:pPr marL="118872" indent="0">
              <a:buNone/>
            </a:pPr>
            <a:endParaRPr lang="en-GB" sz="1600" dirty="0"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1600" dirty="0">
                <a:solidFill>
                  <a:srgbClr val="00B050"/>
                </a:solidFill>
                <a:latin typeface="Consolas" panose="020B0609020204030204" pitchFamily="49" charset="0"/>
              </a:rPr>
              <a:t>   (…)</a:t>
            </a:r>
          </a:p>
          <a:p>
            <a:pPr marL="118872" indent="0">
              <a:buNone/>
            </a:pPr>
            <a:endParaRPr lang="en-GB" sz="1600" dirty="0"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public</a:t>
            </a:r>
            <a:r>
              <a:rPr lang="en-GB" sz="1600" dirty="0">
                <a:latin typeface="Consolas" panose="020B0609020204030204" pitchFamily="49" charset="0"/>
              </a:rPr>
              <a:t> Password(String password) {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	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GB" sz="1600" dirty="0">
                <a:latin typeface="Consolas" panose="020B0609020204030204" pitchFamily="49" charset="0"/>
              </a:rPr>
              <a:t> (!</a:t>
            </a:r>
            <a:r>
              <a:rPr lang="en-GB" sz="1600" dirty="0" err="1">
                <a:latin typeface="Consolas" panose="020B0609020204030204" pitchFamily="49" charset="0"/>
              </a:rPr>
              <a:t>meetsMinimumRequirements</a:t>
            </a:r>
            <a:r>
              <a:rPr lang="en-GB" sz="1600" dirty="0">
                <a:latin typeface="Consolas" panose="020B0609020204030204" pitchFamily="49" charset="0"/>
              </a:rPr>
              <a:t>(password)) {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	 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throw new </a:t>
            </a:r>
            <a:r>
              <a:rPr lang="en-GB" sz="1600" dirty="0" err="1">
                <a:latin typeface="Consolas" panose="020B0609020204030204" pitchFamily="49" charset="0"/>
              </a:rPr>
              <a:t>IllegalStateException</a:t>
            </a:r>
            <a:r>
              <a:rPr lang="en-GB" sz="1600" dirty="0">
                <a:latin typeface="Consolas" panose="020B0609020204030204" pitchFamily="49" charset="0"/>
              </a:rPr>
              <a:t>();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	}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	</a:t>
            </a:r>
            <a:r>
              <a:rPr lang="en-GB" sz="1600" dirty="0" err="1">
                <a:latin typeface="Consolas" panose="020B0609020204030204" pitchFamily="49" charset="0"/>
              </a:rPr>
              <a:t>thePassword</a:t>
            </a:r>
            <a:r>
              <a:rPr lang="en-GB" sz="1600" dirty="0">
                <a:latin typeface="Consolas" panose="020B0609020204030204" pitchFamily="49" charset="0"/>
              </a:rPr>
              <a:t> = password;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   }</a:t>
            </a:r>
          </a:p>
          <a:p>
            <a:pPr marL="118872" indent="0">
              <a:buNone/>
            </a:pPr>
            <a:endParaRPr lang="en-GB" sz="1600" dirty="0">
              <a:latin typeface="Consolas" panose="020B0609020204030204" pitchFamily="49" charset="0"/>
            </a:endParaRP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private </a:t>
            </a:r>
            <a:r>
              <a:rPr lang="en-GB" sz="1600" dirty="0" err="1">
                <a:solidFill>
                  <a:srgbClr val="0070C0"/>
                </a:solidFill>
                <a:latin typeface="Consolas" panose="020B0609020204030204" pitchFamily="49" charset="0"/>
              </a:rPr>
              <a:t>boolean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latin typeface="Consolas" panose="020B0609020204030204" pitchFamily="49" charset="0"/>
              </a:rPr>
              <a:t>meetsMinimumRequirements</a:t>
            </a:r>
            <a:r>
              <a:rPr lang="en-GB" sz="1600" dirty="0">
                <a:latin typeface="Consolas" panose="020B0609020204030204" pitchFamily="49" charset="0"/>
              </a:rPr>
              <a:t>(String password) {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	</a:t>
            </a:r>
            <a:r>
              <a:rPr lang="en-GB" sz="16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GB" sz="1600" dirty="0">
                <a:latin typeface="Consolas" panose="020B0609020204030204" pitchFamily="49" charset="0"/>
              </a:rPr>
              <a:t> (</a:t>
            </a:r>
            <a:r>
              <a:rPr lang="en-GB" sz="1600" dirty="0" err="1">
                <a:latin typeface="Consolas" panose="020B0609020204030204" pitchFamily="49" charset="0"/>
              </a:rPr>
              <a:t>Strings.isNullOrEmpty</a:t>
            </a:r>
            <a:r>
              <a:rPr lang="en-GB" sz="1600" dirty="0">
                <a:latin typeface="Consolas" panose="020B0609020204030204" pitchFamily="49" charset="0"/>
              </a:rPr>
              <a:t>(password) || </a:t>
            </a:r>
            <a:r>
              <a:rPr lang="en-GB" sz="1600" dirty="0" err="1">
                <a:latin typeface="Consolas" panose="020B0609020204030204" pitchFamily="49" charset="0"/>
              </a:rPr>
              <a:t>password.length</a:t>
            </a:r>
            <a:r>
              <a:rPr lang="en-GB" sz="1600" dirty="0">
                <a:latin typeface="Consolas" panose="020B0609020204030204" pitchFamily="49" charset="0"/>
              </a:rPr>
              <a:t>() &lt; 6 || 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                                     !</a:t>
            </a:r>
            <a:r>
              <a:rPr lang="en-GB" sz="1600" dirty="0" err="1">
                <a:latin typeface="Consolas" panose="020B0609020204030204" pitchFamily="49" charset="0"/>
              </a:rPr>
              <a:t>Strings.containsDigit</a:t>
            </a:r>
            <a:r>
              <a:rPr lang="en-GB" sz="1600" dirty="0">
                <a:latin typeface="Consolas" panose="020B0609020204030204" pitchFamily="49" charset="0"/>
              </a:rPr>
              <a:t>(password)) {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	    return false;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	}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	return true;</a:t>
            </a:r>
          </a:p>
          <a:p>
            <a:pPr marL="118872" indent="0">
              <a:buNone/>
            </a:pPr>
            <a:r>
              <a:rPr lang="en-GB" sz="1600" dirty="0">
                <a:latin typeface="Consolas" panose="020B0609020204030204" pitchFamily="49" charset="0"/>
              </a:rPr>
              <a:t>   }</a:t>
            </a:r>
            <a:endParaRPr lang="pt-PT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4332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FEB66A-AD8C-4960-8501-BC32DC3F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</a:t>
            </a:r>
            <a:r>
              <a:rPr lang="en-GB" dirty="0" err="1"/>
              <a:t>Authz</a:t>
            </a:r>
            <a:r>
              <a:rPr lang="en-GB" dirty="0"/>
              <a:t> component</a:t>
            </a:r>
            <a:endParaRPr lang="pt-P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1A5D6-46E5-4EB9-9E3B-33D62BD2A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6019A-7E21-46D9-B19B-AA651B15F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67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9BA92-78EF-4557-B0F7-94EFB8EA5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1471950"/>
            <a:ext cx="6084676" cy="4945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90E57C-C094-483E-A8AC-973AC6679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095" y="3625325"/>
            <a:ext cx="40862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662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7B199-988B-4B1C-BB34-0982EC93E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</a:t>
            </a:r>
            <a:r>
              <a:rPr lang="en-GB" dirty="0" err="1"/>
              <a:t>authz</a:t>
            </a:r>
            <a:r>
              <a:rPr lang="en-GB" dirty="0"/>
              <a:t> framework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4E6A0-2946-44C8-A649-90E2EF83D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189D-BFAF-4DBA-A4AA-FE73AB3F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68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5D2E3-00F4-422E-AFE5-A3478B4FE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12"/>
            <a:ext cx="9144000" cy="664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1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B4AB8-C8C3-48EE-9574-189434478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method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A9D24-05B3-4B53-A6D9-027AF20DB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87021-D84F-41D4-BDD2-71952CE7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69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8461E-1975-4366-AFFF-CC7514663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748"/>
            <a:ext cx="9144000" cy="530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1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Maven</a:t>
            </a:r>
          </a:p>
          <a:p>
            <a:pPr lvl="1"/>
            <a:r>
              <a:rPr lang="en-GB" dirty="0"/>
              <a:t>Dependency manager</a:t>
            </a:r>
          </a:p>
          <a:p>
            <a:pPr lvl="1"/>
            <a:r>
              <a:rPr lang="en-GB" dirty="0" err="1"/>
              <a:t>Artifact</a:t>
            </a:r>
            <a:r>
              <a:rPr lang="en-GB" dirty="0"/>
              <a:t> (jar) repository </a:t>
            </a:r>
          </a:p>
          <a:p>
            <a:pPr lvl="1"/>
            <a:r>
              <a:rPr lang="en-GB" dirty="0"/>
              <a:t>Build automation</a:t>
            </a:r>
          </a:p>
          <a:p>
            <a:pPr lvl="1"/>
            <a:r>
              <a:rPr lang="en-GB" dirty="0"/>
              <a:t>other tasks:</a:t>
            </a:r>
          </a:p>
          <a:p>
            <a:pPr lvl="2"/>
            <a:r>
              <a:rPr lang="en-GB" dirty="0"/>
              <a:t>deploy</a:t>
            </a:r>
          </a:p>
          <a:p>
            <a:pPr lvl="2"/>
            <a:r>
              <a:rPr lang="en-GB" dirty="0"/>
              <a:t>run</a:t>
            </a:r>
          </a:p>
          <a:p>
            <a:pPr lvl="2"/>
            <a:r>
              <a:rPr lang="en-GB" dirty="0"/>
              <a:t>…</a:t>
            </a:r>
          </a:p>
          <a:p>
            <a:r>
              <a:rPr lang="en-GB" dirty="0"/>
              <a:t>Works for Eclipse, IntelliJ, </a:t>
            </a:r>
            <a:r>
              <a:rPr lang="en-GB" dirty="0" err="1"/>
              <a:t>Netbeans</a:t>
            </a:r>
            <a:endParaRPr lang="en-GB" dirty="0"/>
          </a:p>
          <a:p>
            <a:r>
              <a:rPr lang="en-GB" dirty="0">
                <a:latin typeface="Consolas" panose="020B0609020204030204" pitchFamily="49" charset="0"/>
              </a:rPr>
              <a:t>Pom.xml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7264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02104-7DDC-4F5C-99C5-6515B1557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 authentication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60E62-C07A-4623-8747-8D39D0944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F9357-A02F-4B63-BA66-203953BCE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70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C3C83-98B8-4C62-AD9D-5AD2013F0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748"/>
            <a:ext cx="9144000" cy="532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73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3AA83-D7F3-4537-973D-E45D4601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Authorization in each controller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711EA-67BB-4B02-A6AB-857F31BA1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E8A8B-8541-4BE4-B850-70B4DD7E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71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DE2A0F-1A83-40D1-8980-76C36AFE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748"/>
            <a:ext cx="9144000" cy="53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788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Pub/Sub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6CD7CF-0CFF-4B13-8E9F-06A97F264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72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8070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 service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260" y="1383873"/>
            <a:ext cx="6379480" cy="50931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73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264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Process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374" y="1592796"/>
            <a:ext cx="7479252" cy="461771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74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44021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Client code uses </a:t>
            </a:r>
            <a:r>
              <a:rPr lang="en-GB" dirty="0" err="1">
                <a:solidFill>
                  <a:srgbClr val="C00000"/>
                </a:solidFill>
                <a:latin typeface="Consolas" panose="020B0609020204030204" pitchFamily="49" charset="0"/>
              </a:rPr>
              <a:t>InProcessEventPublisher</a:t>
            </a:r>
            <a:r>
              <a:rPr lang="en-GB" dirty="0"/>
              <a:t> or </a:t>
            </a:r>
            <a:r>
              <a:rPr lang="en-GB" dirty="0" err="1">
                <a:solidFill>
                  <a:srgbClr val="C00000"/>
                </a:solidFill>
                <a:latin typeface="Consolas" panose="020B0609020204030204" pitchFamily="49" charset="0"/>
              </a:rPr>
              <a:t>InProcessEventDispatcher</a:t>
            </a:r>
            <a:r>
              <a:rPr lang="en-GB" dirty="0"/>
              <a:t> via </a:t>
            </a:r>
            <a:r>
              <a:rPr lang="en-GB" dirty="0">
                <a:latin typeface="Consolas" panose="020B0609020204030204" pitchFamily="49" charset="0"/>
              </a:rPr>
              <a:t>static instance()</a:t>
            </a:r>
            <a:r>
              <a:rPr lang="en-GB" dirty="0"/>
              <a:t> method or via dependency injection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75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54722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76</a:t>
            </a:fld>
            <a:endParaRPr lang="pt-PT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71500" y="-41275"/>
            <a:ext cx="8572500" cy="6899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8620"/>
            <a:ext cx="8229600" cy="1252538"/>
          </a:xfrm>
        </p:spPr>
        <p:txBody>
          <a:bodyPr/>
          <a:lstStyle/>
          <a:p>
            <a:r>
              <a:rPr lang="en-GB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Simple Persistent</a:t>
            </a:r>
            <a:endParaRPr lang="en-US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1963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Persistent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only via dependency injection</a:t>
            </a:r>
          </a:p>
          <a:p>
            <a:r>
              <a:rPr lang="en-GB" dirty="0"/>
              <a:t>Domain entities must be registered in </a:t>
            </a:r>
            <a:r>
              <a:rPr lang="en-GB" dirty="0">
                <a:latin typeface="Consolas" panose="020B0609020204030204" pitchFamily="49" charset="0"/>
              </a:rPr>
              <a:t>persistence.xml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77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4385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8914-011C-4200-AE71-027C800D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the Pub/Sub component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93490-066A-4130-820F-5A330FA05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D6C3C-7942-44BF-9A7B-53A86F42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78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F6D07-E777-45A4-949F-B56B8E93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73" y="1268760"/>
            <a:ext cx="8259624" cy="55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285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0B42F-9D5A-4C68-AC89-DEAE1851A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52B52-8E32-47D3-BDAA-CC4FE2F5E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19195-28EE-498B-AFF6-7C395551D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79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868767-7D9D-4A5C-9239-BE45B91E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" y="685268"/>
            <a:ext cx="9144000" cy="61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7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2117E0-B6A8-492D-9445-E437E112BF9D}"/>
              </a:ext>
            </a:extLst>
          </p:cNvPr>
          <p:cNvSpPr/>
          <p:nvPr/>
        </p:nvSpPr>
        <p:spPr>
          <a:xfrm>
            <a:off x="287524" y="2564904"/>
            <a:ext cx="5076564" cy="7560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EEE0D2-7162-42D7-A51D-550D4A146E89}"/>
              </a:ext>
            </a:extLst>
          </p:cNvPr>
          <p:cNvSpPr/>
          <p:nvPr/>
        </p:nvSpPr>
        <p:spPr>
          <a:xfrm>
            <a:off x="287524" y="3320988"/>
            <a:ext cx="5076564" cy="7560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FEA083-A71E-4E8A-B190-16740CFF7AC7}"/>
              </a:ext>
            </a:extLst>
          </p:cNvPr>
          <p:cNvSpPr/>
          <p:nvPr/>
        </p:nvSpPr>
        <p:spPr>
          <a:xfrm>
            <a:off x="287524" y="4077072"/>
            <a:ext cx="5076564" cy="7560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36E462-E431-472D-B420-8EEB72816232}"/>
              </a:ext>
            </a:extLst>
          </p:cNvPr>
          <p:cNvSpPr/>
          <p:nvPr/>
        </p:nvSpPr>
        <p:spPr>
          <a:xfrm>
            <a:off x="287524" y="5301208"/>
            <a:ext cx="5076564" cy="13681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A8CAC-03C9-4C3E-B8F0-F64C3A01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8</a:t>
            </a:fld>
            <a:endParaRPr lang="pt-PT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DC8561-9EE4-4A4F-9975-753A1C4D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pom.xml </a:t>
            </a:r>
            <a:r>
              <a:rPr lang="en-US" dirty="0"/>
              <a:t>(</a:t>
            </a:r>
            <a:r>
              <a:rPr lang="en-US" dirty="0" err="1"/>
              <a:t>ecafeteria.base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BCDDF-8677-4DC5-AFE8-46431C6E2480}"/>
              </a:ext>
            </a:extLst>
          </p:cNvPr>
          <p:cNvSpPr/>
          <p:nvPr/>
        </p:nvSpPr>
        <p:spPr>
          <a:xfrm>
            <a:off x="-25088" y="981300"/>
            <a:ext cx="9157846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Consolas" panose="020B0609020204030204" pitchFamily="49" charset="0"/>
              </a:rPr>
              <a:t>&lt;?xml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version="1.0" encoding="</a:t>
            </a:r>
            <a:r>
              <a:rPr lang="en-US" sz="1000" dirty="0">
                <a:latin typeface="Consolas" panose="020B0609020204030204" pitchFamily="49" charset="0"/>
              </a:rPr>
              <a:t>UTF-8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latin typeface="Consolas" panose="020B0609020204030204" pitchFamily="49" charset="0"/>
              </a:rPr>
              <a:t>?&gt;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&lt;project </a:t>
            </a:r>
            <a:r>
              <a:rPr lang="en-US" sz="1000" dirty="0" err="1">
                <a:solidFill>
                  <a:srgbClr val="00B050"/>
                </a:solidFill>
                <a:latin typeface="Consolas" panose="020B0609020204030204" pitchFamily="49" charset="0"/>
              </a:rPr>
              <a:t>xmlns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00000"/>
                </a:solidFill>
                <a:latin typeface="Consolas" panose="020B0609020204030204" pitchFamily="49" charset="0"/>
              </a:rPr>
              <a:t>"http://maven.apache.org/POM/4.0.0"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B050"/>
                </a:solidFill>
                <a:latin typeface="Consolas" panose="020B0609020204030204" pitchFamily="49" charset="0"/>
              </a:rPr>
              <a:t>xmlns:xs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i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00000"/>
                </a:solidFill>
                <a:latin typeface="Consolas" panose="020B0609020204030204" pitchFamily="49" charset="0"/>
              </a:rPr>
              <a:t>"http://www.w3.org/2001/XMLSchema-instance" </a:t>
            </a:r>
            <a:r>
              <a:rPr lang="en-US" sz="1000" dirty="0" err="1">
                <a:solidFill>
                  <a:srgbClr val="00B050"/>
                </a:solidFill>
                <a:latin typeface="Consolas" panose="020B0609020204030204" pitchFamily="49" charset="0"/>
              </a:rPr>
              <a:t>xsi:schemaLocation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sz="1000" dirty="0">
                <a:solidFill>
                  <a:srgbClr val="C00000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endParaRPr lang="en-US" sz="1000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modelVersion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>
                <a:latin typeface="Consolas" panose="020B0609020204030204" pitchFamily="49" charset="0"/>
              </a:rPr>
              <a:t>4.0.0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modelVersion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 err="1">
                <a:latin typeface="Consolas" panose="020B0609020204030204" pitchFamily="49" charset="0"/>
              </a:rPr>
              <a:t>eapli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 err="1">
                <a:latin typeface="Consolas" panose="020B0609020204030204" pitchFamily="49" charset="0"/>
              </a:rPr>
              <a:t>ecafeteria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&lt;version&gt;</a:t>
            </a:r>
            <a:r>
              <a:rPr lang="en-US" sz="1000" dirty="0">
                <a:latin typeface="Consolas" panose="020B0609020204030204" pitchFamily="49" charset="0"/>
              </a:rPr>
              <a:t>1.3.0-SNAPSHOT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&lt;/version&gt;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&lt;packaging&gt;</a:t>
            </a:r>
            <a:r>
              <a:rPr lang="en-US" sz="1000" dirty="0">
                <a:latin typeface="Consolas" panose="020B0609020204030204" pitchFamily="49" charset="0"/>
              </a:rPr>
              <a:t>pom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&lt;/packaging&gt;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&lt;properties&gt; … &lt;/properties&gt; 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&lt;modules&gt; … &lt;/modules&gt; </a:t>
            </a:r>
            <a:endParaRPr lang="en-US" sz="10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&lt;dependencies&gt;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&lt;dependency&gt;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 err="1">
                <a:latin typeface="Consolas" panose="020B0609020204030204" pitchFamily="49" charset="0"/>
              </a:rPr>
              <a:t>eapli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 err="1">
                <a:latin typeface="Consolas" panose="020B0609020204030204" pitchFamily="49" charset="0"/>
              </a:rPr>
              <a:t>eapli.framework.core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&lt;version&gt;</a:t>
            </a:r>
            <a:r>
              <a:rPr lang="en-US" sz="1000" dirty="0">
                <a:latin typeface="Consolas" panose="020B0609020204030204" pitchFamily="49" charset="0"/>
              </a:rPr>
              <a:t>9.1.1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&lt;/version&gt;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&lt;/dependency&gt;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&lt;dependency&gt;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 err="1">
                <a:latin typeface="Consolas" panose="020B0609020204030204" pitchFamily="49" charset="0"/>
              </a:rPr>
              <a:t>eapli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 err="1">
                <a:latin typeface="Consolas" panose="020B0609020204030204" pitchFamily="49" charset="0"/>
              </a:rPr>
              <a:t>eapli.framework.infrastructure.authz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&lt;version&gt;</a:t>
            </a:r>
            <a:r>
              <a:rPr lang="en-US" sz="1000" dirty="0">
                <a:latin typeface="Consolas" panose="020B0609020204030204" pitchFamily="49" charset="0"/>
              </a:rPr>
              <a:t>9.1.1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&lt;/version&gt;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&lt;/dependency&gt;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&lt;dependency&gt;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 err="1">
                <a:latin typeface="Consolas" panose="020B0609020204030204" pitchFamily="49" charset="0"/>
              </a:rPr>
              <a:t>eapli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groupId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dirty="0" err="1">
                <a:latin typeface="Consolas" panose="020B0609020204030204" pitchFamily="49" charset="0"/>
              </a:rPr>
              <a:t>eapli.framework.infrastructure.pubsub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artifactId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&lt;version&gt;</a:t>
            </a:r>
            <a:r>
              <a:rPr lang="en-US" sz="1000" dirty="0">
                <a:latin typeface="Consolas" panose="020B0609020204030204" pitchFamily="49" charset="0"/>
              </a:rPr>
              <a:t>9.1.1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&lt;/version&gt;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&lt;/dependency&gt;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&lt;dependency&gt; … &lt;/dependency&gt;</a:t>
            </a:r>
          </a:p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&lt;dependency&gt; … &lt;/dependency&gt;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&lt;/dependencies&gt;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&lt;repositories&gt;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&lt;repository&gt;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&lt;snapshots&gt;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    &lt;enabled&gt;</a:t>
            </a:r>
            <a:r>
              <a:rPr lang="en-US" sz="1000" dirty="0">
                <a:latin typeface="Consolas" panose="020B0609020204030204" pitchFamily="49" charset="0"/>
              </a:rPr>
              <a:t>false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&lt;/enabled&gt;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&lt;/snapshots&gt;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&lt;id&gt;</a:t>
            </a:r>
            <a:r>
              <a:rPr lang="en-US" sz="1000" dirty="0" err="1">
                <a:latin typeface="Consolas" panose="020B0609020204030204" pitchFamily="49" charset="0"/>
              </a:rPr>
              <a:t>bintray-pagsousa-eapli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&lt;/id&gt;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    &lt;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url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&gt;</a:t>
            </a:r>
            <a:r>
              <a:rPr lang="en-US" sz="1000" u="sng" dirty="0">
                <a:latin typeface="Consolas" panose="020B0609020204030204" pitchFamily="49" charset="0"/>
              </a:rPr>
              <a:t>http://dl.bintray.com/pagsousa/eapli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&lt;/url&gt;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    &lt;/repository&gt;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   &lt;/repositories&gt;</a:t>
            </a:r>
          </a:p>
          <a:p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&lt;/project&gt;</a:t>
            </a:r>
          </a:p>
        </p:txBody>
      </p:sp>
    </p:spTree>
    <p:extLst>
      <p:ext uri="{BB962C8B-B14F-4D97-AF65-F5344CB8AC3E}">
        <p14:creationId xmlns:p14="http://schemas.microsoft.com/office/powerpoint/2010/main" val="35781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1CF2-9542-44D9-8958-B28433C1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CB9FB-39BB-4C19-98C1-E0FC7665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A780E-3F79-4E95-854E-3AF0AB22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80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D127F-ED59-425F-94E2-C8ABF085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508"/>
            <a:ext cx="9144000" cy="614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9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E1E2-C398-45C1-BE78-A665345D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E1D24-83E0-485D-9CDA-C4F67573E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6557E-1907-4949-9074-8D72BDAB6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81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AFFE8-E330-4029-B04F-19E11F5B8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77"/>
            <a:ext cx="9144000" cy="618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4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 Driven Design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6CD7CF-0CFF-4B13-8E9F-06A97F264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A9932-4E76-455F-8E1A-2CC10C89B014}" type="slidenum">
              <a:rPr lang="pt-PT" smtClean="0"/>
              <a:pPr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082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 ISEP (Paulo Sousa)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 ISEP (Paulo Sousa)</Template>
  <TotalTime>27579</TotalTime>
  <Words>1900</Words>
  <Application>Microsoft Office PowerPoint</Application>
  <PresentationFormat>On-screen Show (4:3)</PresentationFormat>
  <Paragraphs>443</Paragraphs>
  <Slides>81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0" baseType="lpstr">
      <vt:lpstr>Arial</vt:lpstr>
      <vt:lpstr>Calibri</vt:lpstr>
      <vt:lpstr>Consolas</vt:lpstr>
      <vt:lpstr>Corbel</vt:lpstr>
      <vt:lpstr>Times New Roman</vt:lpstr>
      <vt:lpstr>Wingdings</vt:lpstr>
      <vt:lpstr>Wingdings 2</vt:lpstr>
      <vt:lpstr>Wingdings 3</vt:lpstr>
      <vt:lpstr>my ISEP (Paulo Sousa)</vt:lpstr>
      <vt:lpstr>EAPLI Framework</vt:lpstr>
      <vt:lpstr>What it is</vt:lpstr>
      <vt:lpstr>Components </vt:lpstr>
      <vt:lpstr>Dependencies</vt:lpstr>
      <vt:lpstr>pom.xml (eapli.framework)</vt:lpstr>
      <vt:lpstr>Building</vt:lpstr>
      <vt:lpstr>Build</vt:lpstr>
      <vt:lpstr>pom.xml (ecafeteria.base)</vt:lpstr>
      <vt:lpstr>Domain Driven Design</vt:lpstr>
      <vt:lpstr>Domain Driven Design</vt:lpstr>
      <vt:lpstr>DomainEntity.java</vt:lpstr>
      <vt:lpstr>ValueObject.java</vt:lpstr>
      <vt:lpstr>AggregateRoot.java</vt:lpstr>
      <vt:lpstr>Identifiable.java</vt:lpstr>
      <vt:lpstr>Domain Driven Design</vt:lpstr>
      <vt:lpstr>Money.java</vt:lpstr>
      <vt:lpstr>MoneyAddTest.java</vt:lpstr>
      <vt:lpstr>Persistence</vt:lpstr>
      <vt:lpstr>Persistence</vt:lpstr>
      <vt:lpstr>Repositories</vt:lpstr>
      <vt:lpstr>Example: User Repository</vt:lpstr>
      <vt:lpstr>PowerPoint Presentation</vt:lpstr>
      <vt:lpstr>Example</vt:lpstr>
      <vt:lpstr>PowerPoint Presentation</vt:lpstr>
      <vt:lpstr>Persistence</vt:lpstr>
      <vt:lpstr>PowerPoint Presentation</vt:lpstr>
      <vt:lpstr>Example</vt:lpstr>
      <vt:lpstr>In memory Repositories</vt:lpstr>
      <vt:lpstr>JPA Repositories</vt:lpstr>
      <vt:lpstr>Spring Data JPA repositories</vt:lpstr>
      <vt:lpstr>Resources </vt:lpstr>
      <vt:lpstr>applicationContext.xml</vt:lpstr>
      <vt:lpstr>applicationContext-persistence.xml</vt:lpstr>
      <vt:lpstr>Transaction control</vt:lpstr>
      <vt:lpstr>Transaction control #1</vt:lpstr>
      <vt:lpstr>All JPA repositories extend JpaBaseRepository to use spring transactional control</vt:lpstr>
      <vt:lpstr>Spring Transactional control</vt:lpstr>
      <vt:lpstr>SpringData repositories (1)</vt:lpstr>
      <vt:lpstr>SpringData repositories (2)</vt:lpstr>
      <vt:lpstr>Transaction control #2</vt:lpstr>
      <vt:lpstr>Full transaction control by the repository</vt:lpstr>
      <vt:lpstr>Transaction control outside of the repository (1)</vt:lpstr>
      <vt:lpstr>Transaction control (2): use JpaAutoTxRepository</vt:lpstr>
      <vt:lpstr>Transaction control (3): explicit control by the controller</vt:lpstr>
      <vt:lpstr>Transaction control (3): explicit control by the controller</vt:lpstr>
      <vt:lpstr>Other parts of the core framework</vt:lpstr>
      <vt:lpstr>Common patterns</vt:lpstr>
      <vt:lpstr>Action.java</vt:lpstr>
      <vt:lpstr>Actions.java</vt:lpstr>
      <vt:lpstr>ActionTest.java</vt:lpstr>
      <vt:lpstr>Utilities</vt:lpstr>
      <vt:lpstr>Utilities</vt:lpstr>
      <vt:lpstr>Utilities</vt:lpstr>
      <vt:lpstr>Invariants.java</vt:lpstr>
      <vt:lpstr>Preconditions.java</vt:lpstr>
      <vt:lpstr>Example</vt:lpstr>
      <vt:lpstr>Console Presentation layer</vt:lpstr>
      <vt:lpstr>Presentation</vt:lpstr>
      <vt:lpstr>Presentation</vt:lpstr>
      <vt:lpstr>AbstractUI.java</vt:lpstr>
      <vt:lpstr>Example</vt:lpstr>
      <vt:lpstr>Example</vt:lpstr>
      <vt:lpstr>Infrastructure AUTHZ</vt:lpstr>
      <vt:lpstr>User model</vt:lpstr>
      <vt:lpstr>Domain invariants</vt:lpstr>
      <vt:lpstr>Domain</vt:lpstr>
      <vt:lpstr>Using the Authz component</vt:lpstr>
      <vt:lpstr>Using the authz framework</vt:lpstr>
      <vt:lpstr>Main method</vt:lpstr>
      <vt:lpstr>Perform authentication</vt:lpstr>
      <vt:lpstr>Authorization in each controller</vt:lpstr>
      <vt:lpstr>Infrastructure Pub/Sub</vt:lpstr>
      <vt:lpstr>Abstract service</vt:lpstr>
      <vt:lpstr>In Process</vt:lpstr>
      <vt:lpstr>In Process</vt:lpstr>
      <vt:lpstr>Simple Persistent</vt:lpstr>
      <vt:lpstr>Simple Persistent</vt:lpstr>
      <vt:lpstr>Using the Pub/Sub component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Base PL</dc:title>
  <dc:creator>PAG@isep.ipp.pt;nmb@isep.ipp.pt</dc:creator>
  <cp:keywords>EAPLI</cp:keywords>
  <cp:lastModifiedBy>Paulo Gandra de Sousa</cp:lastModifiedBy>
  <cp:revision>1732</cp:revision>
  <dcterms:created xsi:type="dcterms:W3CDTF">2009-02-23T00:15:06Z</dcterms:created>
  <dcterms:modified xsi:type="dcterms:W3CDTF">2020-03-31T14:31:51Z</dcterms:modified>
</cp:coreProperties>
</file>